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" ContentType="image/tif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2" r:id="rId1"/>
    <p:sldMasterId id="2147483674" r:id="rId2"/>
  </p:sldMasterIdLst>
  <p:sldIdLst>
    <p:sldId id="256" r:id="rId3"/>
    <p:sldId id="264" r:id="rId4"/>
    <p:sldId id="274" r:id="rId5"/>
    <p:sldId id="275" r:id="rId6"/>
    <p:sldId id="265" r:id="rId7"/>
    <p:sldId id="266" r:id="rId8"/>
    <p:sldId id="277" r:id="rId9"/>
    <p:sldId id="278" r:id="rId10"/>
    <p:sldId id="279" r:id="rId11"/>
    <p:sldId id="259" r:id="rId12"/>
    <p:sldId id="268" r:id="rId13"/>
    <p:sldId id="281" r:id="rId14"/>
    <p:sldId id="280" r:id="rId15"/>
    <p:sldId id="282" r:id="rId16"/>
    <p:sldId id="288" r:id="rId17"/>
    <p:sldId id="283" r:id="rId18"/>
    <p:sldId id="286" r:id="rId19"/>
    <p:sldId id="287" r:id="rId20"/>
  </p:sldIdLst>
  <p:sldSz cx="10080625" cy="7559675"/>
  <p:notesSz cx="7772400" cy="100584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81">
          <p15:clr>
            <a:srgbClr val="A4A3A4"/>
          </p15:clr>
        </p15:guide>
        <p15:guide id="2" pos="3175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4196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922"/>
    <p:restoredTop sz="94777"/>
  </p:normalViewPr>
  <p:slideViewPr>
    <p:cSldViewPr snapToGrid="0" snapToObjects="1">
      <p:cViewPr varScale="1">
        <p:scale>
          <a:sx n="86" d="100"/>
          <a:sy n="86" d="100"/>
        </p:scale>
        <p:origin x="1088" y="192"/>
      </p:cViewPr>
      <p:guideLst>
        <p:guide orient="horz" pos="2381"/>
        <p:guide pos="3175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8.tif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4.tif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tif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4.png"/><Relationship Id="rId11" Type="http://schemas.openxmlformats.org/officeDocument/2006/relationships/image" Target="../media/image8.tif"/><Relationship Id="rId5" Type="http://schemas.openxmlformats.org/officeDocument/2006/relationships/image" Target="../media/image13.png"/><Relationship Id="rId10" Type="http://schemas.openxmlformats.org/officeDocument/2006/relationships/image" Target="../media/image7.png"/><Relationship Id="rId4" Type="http://schemas.openxmlformats.org/officeDocument/2006/relationships/image" Target="../media/image12.png"/><Relationship Id="rId9" Type="http://schemas.openxmlformats.org/officeDocument/2006/relationships/image" Target="../media/image6.png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1.png"/><Relationship Id="rId7" Type="http://schemas.openxmlformats.org/officeDocument/2006/relationships/image" Target="../media/image17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4.png"/><Relationship Id="rId11" Type="http://schemas.openxmlformats.org/officeDocument/2006/relationships/image" Target="../media/image8.tif"/><Relationship Id="rId5" Type="http://schemas.openxmlformats.org/officeDocument/2006/relationships/image" Target="../media/image13.png"/><Relationship Id="rId10" Type="http://schemas.openxmlformats.org/officeDocument/2006/relationships/image" Target="../media/image7.png"/><Relationship Id="rId4" Type="http://schemas.openxmlformats.org/officeDocument/2006/relationships/image" Target="../media/image12.png"/><Relationship Id="rId9" Type="http://schemas.openxmlformats.org/officeDocument/2006/relationships/image" Target="../media/image6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5650" y="2347913"/>
            <a:ext cx="8569325" cy="1620837"/>
          </a:xfrm>
        </p:spPr>
        <p:txBody>
          <a:bodyPr/>
          <a:lstStyle/>
          <a:p>
            <a:r>
              <a:rPr lang="de-CH" dirty="0"/>
              <a:t>Click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edit</a:t>
            </a:r>
            <a:r>
              <a:rPr lang="de-CH" dirty="0"/>
              <a:t>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2888" y="4283075"/>
            <a:ext cx="7056437" cy="1931988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de-CH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8167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de-CH" dirty="0"/>
              <a:t>Click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edit</a:t>
            </a:r>
            <a:r>
              <a:rPr lang="de-CH" dirty="0"/>
              <a:t>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CH"/>
              <a:t>Click to edit Master text styles</a:t>
            </a:r>
          </a:p>
          <a:p>
            <a:pPr lvl="1"/>
            <a:r>
              <a:rPr lang="de-CH"/>
              <a:t>Second level</a:t>
            </a:r>
          </a:p>
          <a:p>
            <a:pPr lvl="2"/>
            <a:r>
              <a:rPr lang="de-CH"/>
              <a:t>Third level</a:t>
            </a:r>
          </a:p>
          <a:p>
            <a:pPr lvl="3"/>
            <a:r>
              <a:rPr lang="de-CH"/>
              <a:t>Fourth level</a:t>
            </a:r>
          </a:p>
          <a:p>
            <a:pPr lvl="4"/>
            <a:r>
              <a:rPr lang="de-CH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4562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908800" y="193675"/>
            <a:ext cx="2266950" cy="6753225"/>
          </a:xfrm>
        </p:spPr>
        <p:txBody>
          <a:bodyPr vert="eaVert"/>
          <a:lstStyle/>
          <a:p>
            <a:r>
              <a:rPr lang="de-CH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950" y="193675"/>
            <a:ext cx="6648450" cy="6753225"/>
          </a:xfrm>
        </p:spPr>
        <p:txBody>
          <a:bodyPr vert="eaVert"/>
          <a:lstStyle/>
          <a:p>
            <a:pPr lvl="0"/>
            <a:r>
              <a:rPr lang="de-CH"/>
              <a:t>Click to edit Master text styles</a:t>
            </a:r>
          </a:p>
          <a:p>
            <a:pPr lvl="1"/>
            <a:r>
              <a:rPr lang="de-CH"/>
              <a:t>Second level</a:t>
            </a:r>
          </a:p>
          <a:p>
            <a:pPr lvl="2"/>
            <a:r>
              <a:rPr lang="de-CH"/>
              <a:t>Third level</a:t>
            </a:r>
          </a:p>
          <a:p>
            <a:pPr lvl="3"/>
            <a:r>
              <a:rPr lang="de-CH"/>
              <a:t>Fourth level</a:t>
            </a:r>
          </a:p>
          <a:p>
            <a:pPr lvl="4"/>
            <a:r>
              <a:rPr lang="de-CH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4246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54900489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"/>
          <p:cNvSpPr/>
          <p:nvPr/>
        </p:nvSpPr>
        <p:spPr>
          <a:xfrm>
            <a:off x="8548828" y="6924939"/>
            <a:ext cx="1474150" cy="615680"/>
          </a:xfrm>
          <a:prstGeom prst="rect">
            <a:avLst/>
          </a:prstGeom>
          <a:solidFill>
            <a:srgbClr val="FFFFFF"/>
          </a:solidFill>
          <a:ln w="25400">
            <a:solidFill>
              <a:srgbClr val="2A85D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38" rIns="45738" anchor="ctr"/>
          <a:lstStyle/>
          <a:p>
            <a:endParaRPr sz="1801"/>
          </a:p>
        </p:txBody>
      </p:sp>
      <p:sp>
        <p:nvSpPr>
          <p:cNvPr id="34" name="Line"/>
          <p:cNvSpPr/>
          <p:nvPr/>
        </p:nvSpPr>
        <p:spPr>
          <a:xfrm>
            <a:off x="186655" y="1128353"/>
            <a:ext cx="8878071" cy="1"/>
          </a:xfrm>
          <a:prstGeom prst="line">
            <a:avLst/>
          </a:prstGeom>
          <a:ln w="54720">
            <a:solidFill>
              <a:srgbClr val="2A85D1"/>
            </a:solidFill>
            <a:tailEnd type="triangle"/>
          </a:ln>
        </p:spPr>
        <p:txBody>
          <a:bodyPr lIns="45738" rIns="45738"/>
          <a:lstStyle/>
          <a:p>
            <a:endParaRPr sz="1801"/>
          </a:p>
        </p:txBody>
      </p:sp>
      <p:sp>
        <p:nvSpPr>
          <p:cNvPr id="35" name="Title Text"/>
          <p:cNvSpPr txBox="1">
            <a:spLocks noGrp="1"/>
          </p:cNvSpPr>
          <p:nvPr>
            <p:ph type="title"/>
          </p:nvPr>
        </p:nvSpPr>
        <p:spPr>
          <a:xfrm>
            <a:off x="108102" y="193401"/>
            <a:ext cx="9079860" cy="796656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6" name="Body Level One…"/>
          <p:cNvSpPr txBox="1">
            <a:spLocks noGrp="1"/>
          </p:cNvSpPr>
          <p:nvPr>
            <p:ph type="body" idx="1"/>
          </p:nvPr>
        </p:nvSpPr>
        <p:spPr>
          <a:xfrm>
            <a:off x="163234" y="1441386"/>
            <a:ext cx="8969596" cy="5580186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pic>
        <p:nvPicPr>
          <p:cNvPr id="3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prstGeom prst="rect">
            <a:avLst/>
          </a:prstGeom>
          <a:ln w="12700">
            <a:miter lim="400000"/>
          </a:ln>
        </p:spPr>
      </p:pic>
      <p:sp>
        <p:nvSpPr>
          <p:cNvPr id="3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8463" y="7214469"/>
            <a:ext cx="337739" cy="367876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grpSp>
        <p:nvGrpSpPr>
          <p:cNvPr id="41" name="Group"/>
          <p:cNvGrpSpPr/>
          <p:nvPr/>
        </p:nvGrpSpPr>
        <p:grpSpPr>
          <a:xfrm>
            <a:off x="8686658" y="7007407"/>
            <a:ext cx="1198488" cy="450744"/>
            <a:chOff x="0" y="0"/>
            <a:chExt cx="1197354" cy="450554"/>
          </a:xfrm>
        </p:grpSpPr>
        <p:pic>
          <p:nvPicPr>
            <p:cNvPr id="39" name="image5.png" descr="image5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305882" cy="45055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0" name="Image" descr="Image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360026" y="0"/>
              <a:ext cx="837329" cy="45055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42" name="ORNL McStas workshop, October 18th-19th 2018"/>
          <p:cNvSpPr txBox="1"/>
          <p:nvPr/>
        </p:nvSpPr>
        <p:spPr>
          <a:xfrm>
            <a:off x="379106" y="7253060"/>
            <a:ext cx="3545343" cy="2771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38" rIns="45738">
            <a:spAutoFit/>
          </a:bodyPr>
          <a:lstStyle>
            <a:lvl1pPr>
              <a:defRPr sz="1200"/>
            </a:lvl1pPr>
          </a:lstStyle>
          <a:p>
            <a:r>
              <a:rPr sz="1200"/>
              <a:t>ORNL McStas workshop, October 18th-19th 2018</a:t>
            </a:r>
          </a:p>
        </p:txBody>
      </p:sp>
      <p:grpSp>
        <p:nvGrpSpPr>
          <p:cNvPr id="47" name="Group"/>
          <p:cNvGrpSpPr/>
          <p:nvPr/>
        </p:nvGrpSpPr>
        <p:grpSpPr>
          <a:xfrm>
            <a:off x="8890354" y="38117"/>
            <a:ext cx="1193118" cy="996009"/>
            <a:chOff x="0" y="0"/>
            <a:chExt cx="1191989" cy="995590"/>
          </a:xfrm>
        </p:grpSpPr>
        <p:grpSp>
          <p:nvGrpSpPr>
            <p:cNvPr id="45" name="Group"/>
            <p:cNvGrpSpPr/>
            <p:nvPr/>
          </p:nvGrpSpPr>
          <p:grpSpPr>
            <a:xfrm>
              <a:off x="6565" y="0"/>
              <a:ext cx="1168401" cy="673100"/>
              <a:chOff x="0" y="0"/>
              <a:chExt cx="1168400" cy="673100"/>
            </a:xfrm>
          </p:grpSpPr>
          <p:pic>
            <p:nvPicPr>
              <p:cNvPr id="43" name="Image" descr="Image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0" y="0"/>
                <a:ext cx="1168400" cy="31750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44" name="Image" descr="Image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6350" y="355600"/>
                <a:ext cx="1155700" cy="31750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46" name="October 2018"/>
            <p:cNvSpPr txBox="1"/>
            <p:nvPr/>
          </p:nvSpPr>
          <p:spPr>
            <a:xfrm>
              <a:off x="0" y="687687"/>
              <a:ext cx="1191989" cy="30790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1400"/>
              </a:lvl1pPr>
            </a:lstStyle>
            <a:p>
              <a:r>
                <a:rPr sz="1401"/>
                <a:t>October 2018</a:t>
              </a:r>
            </a:p>
          </p:txBody>
        </p:sp>
      </p:grpSp>
      <p:pic>
        <p:nvPicPr>
          <p:cNvPr id="48" name="Image" descr="Image"/>
          <p:cNvPicPr>
            <a:picLocks noChangeAspect="1"/>
          </p:cNvPicPr>
          <p:nvPr/>
        </p:nvPicPr>
        <p:blipFill>
          <a:blip r:embed="rId7">
            <a:extLst/>
          </a:blip>
          <a:srcRect l="39855" t="5205" r="39855"/>
          <a:stretch>
            <a:fillRect/>
          </a:stretch>
        </p:blipFill>
        <p:spPr>
          <a:xfrm>
            <a:off x="8406636" y="1367213"/>
            <a:ext cx="1674124" cy="5206589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069180835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efault - Title and Content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Body Level One…"/>
          <p:cNvSpPr txBox="1">
            <a:spLocks noGrp="1"/>
          </p:cNvSpPr>
          <p:nvPr>
            <p:ph type="body" idx="1"/>
          </p:nvPr>
        </p:nvSpPr>
        <p:spPr>
          <a:xfrm>
            <a:off x="942096" y="1799852"/>
            <a:ext cx="8040097" cy="5795260"/>
          </a:xfrm>
          <a:prstGeom prst="rect">
            <a:avLst/>
          </a:prstGeom>
          <a:ln>
            <a:round/>
          </a:ln>
        </p:spPr>
        <p:txBody>
          <a:bodyPr/>
          <a:lstStyle>
            <a:lvl1pPr marL="103455" indent="-103455" defTabSz="1003998">
              <a:lnSpc>
                <a:spcPct val="100000"/>
              </a:lnSpc>
              <a:spcBef>
                <a:spcPts val="400"/>
              </a:spcBef>
              <a:buClr>
                <a:srgbClr val="AD4642"/>
              </a:buClr>
              <a:buSzPct val="100000"/>
              <a:buFontTx/>
              <a:buChar char="•"/>
              <a:defRPr sz="1601">
                <a:uFill>
                  <a:solidFill>
                    <a:srgbClr val="000000"/>
                  </a:solidFill>
                </a:uFill>
                <a:latin typeface="Verdana"/>
                <a:ea typeface="Verdana"/>
                <a:cs typeface="Verdana"/>
                <a:sym typeface="Verdana"/>
              </a:defRPr>
            </a:lvl1pPr>
            <a:lvl2pPr marL="284503" indent="-103455" defTabSz="1003998">
              <a:lnSpc>
                <a:spcPct val="100000"/>
              </a:lnSpc>
              <a:spcBef>
                <a:spcPts val="400"/>
              </a:spcBef>
              <a:buClr>
                <a:srgbClr val="AD4642"/>
              </a:buClr>
              <a:buSzPct val="100000"/>
              <a:buFontTx/>
              <a:buChar char="•"/>
              <a:defRPr sz="1601">
                <a:uFill>
                  <a:solidFill>
                    <a:srgbClr val="000000"/>
                  </a:solidFill>
                </a:uFill>
                <a:latin typeface="Verdana"/>
                <a:ea typeface="Verdana"/>
                <a:cs typeface="Verdana"/>
                <a:sym typeface="Verdana"/>
              </a:defRPr>
            </a:lvl2pPr>
            <a:lvl3pPr marL="465550" indent="-103455" defTabSz="1003998">
              <a:lnSpc>
                <a:spcPct val="100000"/>
              </a:lnSpc>
              <a:spcBef>
                <a:spcPts val="400"/>
              </a:spcBef>
              <a:buClr>
                <a:srgbClr val="AD4642"/>
              </a:buClr>
              <a:buSzPct val="100000"/>
              <a:buFontTx/>
              <a:buChar char="•"/>
              <a:defRPr sz="1601">
                <a:uFill>
                  <a:solidFill>
                    <a:srgbClr val="000000"/>
                  </a:solidFill>
                </a:uFill>
                <a:latin typeface="Verdana"/>
                <a:ea typeface="Verdana"/>
                <a:cs typeface="Verdana"/>
                <a:sym typeface="Verdana"/>
              </a:defRPr>
            </a:lvl3pPr>
            <a:lvl4pPr marL="641152" indent="-98010" defTabSz="1003998">
              <a:lnSpc>
                <a:spcPct val="100000"/>
              </a:lnSpc>
              <a:spcBef>
                <a:spcPts val="400"/>
              </a:spcBef>
              <a:buClr>
                <a:srgbClr val="AD4642"/>
              </a:buClr>
              <a:buSzPct val="100000"/>
              <a:buFontTx/>
              <a:buChar char="•"/>
              <a:defRPr sz="1601">
                <a:uFill>
                  <a:solidFill>
                    <a:srgbClr val="000000"/>
                  </a:solidFill>
                </a:uFill>
                <a:latin typeface="Verdana"/>
                <a:ea typeface="Verdana"/>
                <a:cs typeface="Verdana"/>
                <a:sym typeface="Verdana"/>
              </a:defRPr>
            </a:lvl4pPr>
            <a:lvl5pPr marL="818116" indent="-103455" defTabSz="1003998">
              <a:lnSpc>
                <a:spcPct val="100000"/>
              </a:lnSpc>
              <a:spcBef>
                <a:spcPts val="400"/>
              </a:spcBef>
              <a:buClr>
                <a:srgbClr val="AD4642"/>
              </a:buClr>
              <a:buSzPct val="100000"/>
              <a:buFontTx/>
              <a:buChar char="•"/>
              <a:defRPr sz="1601">
                <a:uFill>
                  <a:solidFill>
                    <a:srgbClr val="000000"/>
                  </a:solidFill>
                </a:uFill>
                <a:latin typeface="Verdana"/>
                <a:ea typeface="Verdana"/>
                <a:cs typeface="Verdana"/>
                <a:sym typeface="Verdana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xfrm>
            <a:off x="942096" y="0"/>
            <a:ext cx="8040097" cy="1597255"/>
          </a:xfrm>
          <a:prstGeom prst="rect">
            <a:avLst/>
          </a:prstGeom>
          <a:ln>
            <a:round/>
          </a:ln>
        </p:spPr>
        <p:txBody>
          <a:bodyPr anchor="b"/>
          <a:lstStyle>
            <a:lvl1pPr defTabSz="1003998">
              <a:lnSpc>
                <a:spcPct val="100000"/>
              </a:lnSpc>
              <a:defRPr sz="2401" b="1">
                <a:uFill>
                  <a:solidFill>
                    <a:srgbClr val="000000"/>
                  </a:solidFill>
                </a:u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79376" y="7343541"/>
            <a:ext cx="200376" cy="138499"/>
          </a:xfrm>
          <a:prstGeom prst="rect">
            <a:avLst/>
          </a:prstGeom>
          <a:ln>
            <a:round/>
          </a:ln>
        </p:spPr>
        <p:txBody>
          <a:bodyPr lIns="0" tIns="0" rIns="0" bIns="0"/>
          <a:lstStyle>
            <a:lvl1pPr defTabSz="501999">
              <a:buClr>
                <a:srgbClr val="9A9A9A"/>
              </a:buClr>
              <a:defRPr sz="900">
                <a:solidFill>
                  <a:srgbClr val="9A9A9A"/>
                </a:solidFill>
                <a:uFill>
                  <a:solidFill>
                    <a:srgbClr val="9A9A9A"/>
                  </a:solidFill>
                </a:u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grpSp>
        <p:nvGrpSpPr>
          <p:cNvPr id="65" name="Group"/>
          <p:cNvGrpSpPr/>
          <p:nvPr/>
        </p:nvGrpSpPr>
        <p:grpSpPr>
          <a:xfrm>
            <a:off x="6371664" y="7017321"/>
            <a:ext cx="3314678" cy="465098"/>
            <a:chOff x="0" y="0"/>
            <a:chExt cx="3311544" cy="464901"/>
          </a:xfrm>
        </p:grpSpPr>
        <p:pic>
          <p:nvPicPr>
            <p:cNvPr id="58" name="mcstas-logo.pdf" descr="mcstas-logo.pd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2758089" y="69845"/>
              <a:ext cx="553456" cy="325212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45000"/>
                </a:srgbClr>
              </a:outerShdw>
            </a:effectLst>
          </p:spPr>
        </p:pic>
        <p:pic>
          <p:nvPicPr>
            <p:cNvPr id="59" name="logoill.pdf" descr="logoill.pd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2409301" y="47740"/>
              <a:ext cx="388005" cy="370887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45000"/>
                </a:srgbClr>
              </a:outerShdw>
            </a:effectLst>
          </p:spPr>
        </p:pic>
        <p:pic>
          <p:nvPicPr>
            <p:cNvPr id="60" name="PSI-Logo_trans.png" descr="PSI-Logo_trans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899354" y="143818"/>
              <a:ext cx="484492" cy="177374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45000"/>
                </a:srgbClr>
              </a:outerShdw>
            </a:effectLst>
          </p:spPr>
        </p:pic>
        <p:pic>
          <p:nvPicPr>
            <p:cNvPr id="61" name="ku-logo.pdf" descr="ku-logo.pdf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1570475" y="25569"/>
              <a:ext cx="304150" cy="41324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2" name="DTU_logo.png" descr="DTU_logo.png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547494" y="26084"/>
              <a:ext cx="284253" cy="41273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3" name="droppedImage.png" descr="droppedImage.png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0" y="0"/>
              <a:ext cx="464902" cy="4649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4" name="Image" descr="Image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856476" y="47008"/>
              <a:ext cx="689270" cy="37088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66" name="ORNL McStas workshop, October 18th-19th 2018"/>
          <p:cNvSpPr txBox="1"/>
          <p:nvPr/>
        </p:nvSpPr>
        <p:spPr>
          <a:xfrm>
            <a:off x="379106" y="7253060"/>
            <a:ext cx="3545343" cy="2771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38" rIns="45738">
            <a:spAutoFit/>
          </a:bodyPr>
          <a:lstStyle>
            <a:lvl1pPr>
              <a:defRPr sz="1200"/>
            </a:lvl1pPr>
          </a:lstStyle>
          <a:p>
            <a:r>
              <a:rPr sz="1200"/>
              <a:t>ORNL McStas workshop, October 18th-19th 2018</a:t>
            </a:r>
          </a:p>
        </p:txBody>
      </p:sp>
      <p:grpSp>
        <p:nvGrpSpPr>
          <p:cNvPr id="71" name="Group"/>
          <p:cNvGrpSpPr/>
          <p:nvPr/>
        </p:nvGrpSpPr>
        <p:grpSpPr>
          <a:xfrm>
            <a:off x="8890354" y="38117"/>
            <a:ext cx="1193118" cy="996009"/>
            <a:chOff x="0" y="0"/>
            <a:chExt cx="1191989" cy="995590"/>
          </a:xfrm>
        </p:grpSpPr>
        <p:grpSp>
          <p:nvGrpSpPr>
            <p:cNvPr id="69" name="Group"/>
            <p:cNvGrpSpPr/>
            <p:nvPr/>
          </p:nvGrpSpPr>
          <p:grpSpPr>
            <a:xfrm>
              <a:off x="6565" y="0"/>
              <a:ext cx="1168401" cy="673100"/>
              <a:chOff x="0" y="0"/>
              <a:chExt cx="1168400" cy="673100"/>
            </a:xfrm>
          </p:grpSpPr>
          <p:pic>
            <p:nvPicPr>
              <p:cNvPr id="67" name="Image" descr="Image"/>
              <p:cNvPicPr>
                <a:picLocks noChangeAspect="1"/>
              </p:cNvPicPr>
              <p:nvPr/>
            </p:nvPicPr>
            <p:blipFill>
              <a:blip r:embed="rId9">
                <a:extLst/>
              </a:blip>
              <a:stretch>
                <a:fillRect/>
              </a:stretch>
            </p:blipFill>
            <p:spPr>
              <a:xfrm>
                <a:off x="0" y="0"/>
                <a:ext cx="1168400" cy="31750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68" name="Image" descr="Image"/>
              <p:cNvPicPr>
                <a:picLocks noChangeAspect="1"/>
              </p:cNvPicPr>
              <p:nvPr/>
            </p:nvPicPr>
            <p:blipFill>
              <a:blip r:embed="rId10">
                <a:extLst/>
              </a:blip>
              <a:stretch>
                <a:fillRect/>
              </a:stretch>
            </p:blipFill>
            <p:spPr>
              <a:xfrm>
                <a:off x="6350" y="355600"/>
                <a:ext cx="1155700" cy="31750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70" name="October 2018"/>
            <p:cNvSpPr txBox="1"/>
            <p:nvPr/>
          </p:nvSpPr>
          <p:spPr>
            <a:xfrm>
              <a:off x="0" y="687687"/>
              <a:ext cx="1191989" cy="30790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1400"/>
              </a:lvl1pPr>
            </a:lstStyle>
            <a:p>
              <a:r>
                <a:rPr sz="1401"/>
                <a:t>October 2018</a:t>
              </a:r>
            </a:p>
          </p:txBody>
        </p:sp>
      </p:grpSp>
      <p:pic>
        <p:nvPicPr>
          <p:cNvPr id="72" name="Image" descr="Image"/>
          <p:cNvPicPr>
            <a:picLocks noChangeAspect="1"/>
          </p:cNvPicPr>
          <p:nvPr/>
        </p:nvPicPr>
        <p:blipFill>
          <a:blip r:embed="rId11">
            <a:extLst/>
          </a:blip>
          <a:srcRect l="39855" t="5205" r="39855"/>
          <a:stretch>
            <a:fillRect/>
          </a:stretch>
        </p:blipFill>
        <p:spPr>
          <a:xfrm>
            <a:off x="8406636" y="1367213"/>
            <a:ext cx="1674124" cy="5206589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23906530"/>
      </p:ext>
    </p:extLst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Default - Title and Content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Body Level One…"/>
          <p:cNvSpPr txBox="1">
            <a:spLocks noGrp="1"/>
          </p:cNvSpPr>
          <p:nvPr>
            <p:ph type="body" idx="1"/>
          </p:nvPr>
        </p:nvSpPr>
        <p:spPr>
          <a:xfrm>
            <a:off x="942096" y="1764417"/>
            <a:ext cx="8040097" cy="5795259"/>
          </a:xfrm>
          <a:prstGeom prst="rect">
            <a:avLst/>
          </a:prstGeom>
          <a:ln>
            <a:round/>
          </a:ln>
        </p:spPr>
        <p:txBody>
          <a:bodyPr/>
          <a:lstStyle>
            <a:lvl1pPr marL="103455" indent="-103455" defTabSz="1003998">
              <a:lnSpc>
                <a:spcPct val="100000"/>
              </a:lnSpc>
              <a:spcBef>
                <a:spcPts val="400"/>
              </a:spcBef>
              <a:buClr>
                <a:srgbClr val="AD4642"/>
              </a:buClr>
              <a:buSzPct val="100000"/>
              <a:buFontTx/>
              <a:buChar char="•"/>
              <a:defRPr sz="1601">
                <a:uFill>
                  <a:solidFill>
                    <a:srgbClr val="000000"/>
                  </a:solidFill>
                </a:uFill>
                <a:latin typeface="Verdana"/>
                <a:ea typeface="Verdana"/>
                <a:cs typeface="Verdana"/>
                <a:sym typeface="Verdana"/>
              </a:defRPr>
            </a:lvl1pPr>
            <a:lvl2pPr marL="284503" indent="-103455" defTabSz="1003998">
              <a:lnSpc>
                <a:spcPct val="100000"/>
              </a:lnSpc>
              <a:spcBef>
                <a:spcPts val="400"/>
              </a:spcBef>
              <a:buClr>
                <a:srgbClr val="AD4642"/>
              </a:buClr>
              <a:buSzPct val="100000"/>
              <a:buFontTx/>
              <a:buChar char="•"/>
              <a:defRPr sz="1601">
                <a:uFill>
                  <a:solidFill>
                    <a:srgbClr val="000000"/>
                  </a:solidFill>
                </a:uFill>
                <a:latin typeface="Verdana"/>
                <a:ea typeface="Verdana"/>
                <a:cs typeface="Verdana"/>
                <a:sym typeface="Verdana"/>
              </a:defRPr>
            </a:lvl2pPr>
            <a:lvl3pPr marL="465550" indent="-103455" defTabSz="1003998">
              <a:lnSpc>
                <a:spcPct val="100000"/>
              </a:lnSpc>
              <a:spcBef>
                <a:spcPts val="400"/>
              </a:spcBef>
              <a:buClr>
                <a:srgbClr val="AD4642"/>
              </a:buClr>
              <a:buSzPct val="100000"/>
              <a:buFontTx/>
              <a:buChar char="•"/>
              <a:defRPr sz="1601">
                <a:uFill>
                  <a:solidFill>
                    <a:srgbClr val="000000"/>
                  </a:solidFill>
                </a:uFill>
                <a:latin typeface="Verdana"/>
                <a:ea typeface="Verdana"/>
                <a:cs typeface="Verdana"/>
                <a:sym typeface="Verdana"/>
              </a:defRPr>
            </a:lvl3pPr>
            <a:lvl4pPr marL="641152" indent="-98010" defTabSz="1003998">
              <a:lnSpc>
                <a:spcPct val="100000"/>
              </a:lnSpc>
              <a:spcBef>
                <a:spcPts val="400"/>
              </a:spcBef>
              <a:buClr>
                <a:srgbClr val="AD4642"/>
              </a:buClr>
              <a:buSzPct val="100000"/>
              <a:buFontTx/>
              <a:buChar char="•"/>
              <a:defRPr sz="1601">
                <a:uFill>
                  <a:solidFill>
                    <a:srgbClr val="000000"/>
                  </a:solidFill>
                </a:uFill>
                <a:latin typeface="Verdana"/>
                <a:ea typeface="Verdana"/>
                <a:cs typeface="Verdana"/>
                <a:sym typeface="Verdana"/>
              </a:defRPr>
            </a:lvl4pPr>
            <a:lvl5pPr marL="818116" indent="-103455" defTabSz="1003998">
              <a:lnSpc>
                <a:spcPct val="100000"/>
              </a:lnSpc>
              <a:spcBef>
                <a:spcPts val="400"/>
              </a:spcBef>
              <a:buClr>
                <a:srgbClr val="AD4642"/>
              </a:buClr>
              <a:buSzPct val="100000"/>
              <a:buFontTx/>
              <a:buChar char="•"/>
              <a:defRPr sz="1601">
                <a:uFill>
                  <a:solidFill>
                    <a:srgbClr val="000000"/>
                  </a:solidFill>
                </a:uFill>
                <a:latin typeface="Verdana"/>
                <a:ea typeface="Verdana"/>
                <a:cs typeface="Verdana"/>
                <a:sym typeface="Verdana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grpSp>
        <p:nvGrpSpPr>
          <p:cNvPr id="88" name="Group"/>
          <p:cNvGrpSpPr/>
          <p:nvPr/>
        </p:nvGrpSpPr>
        <p:grpSpPr>
          <a:xfrm>
            <a:off x="379104" y="6983841"/>
            <a:ext cx="8642465" cy="546332"/>
            <a:chOff x="-819518" y="0"/>
            <a:chExt cx="8634297" cy="546102"/>
          </a:xfrm>
        </p:grpSpPr>
        <p:pic>
          <p:nvPicPr>
            <p:cNvPr id="80" name="mcstas-logo.pdf" descr="mcstas-logo.pd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7261324" y="103311"/>
              <a:ext cx="553455" cy="325212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45000"/>
                </a:srgbClr>
              </a:outerShdw>
            </a:effectLst>
          </p:spPr>
        </p:pic>
        <p:pic>
          <p:nvPicPr>
            <p:cNvPr id="81" name="logoill.pdf" descr="logoill.pd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6912536" y="81206"/>
              <a:ext cx="388004" cy="370887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45000"/>
                </a:srgbClr>
              </a:outerShdw>
            </a:effectLst>
          </p:spPr>
        </p:pic>
        <p:pic>
          <p:nvPicPr>
            <p:cNvPr id="82" name="PSI-Logo_trans.png" descr="PSI-Logo_trans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6402589" y="177283"/>
              <a:ext cx="484492" cy="177374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45000"/>
                </a:srgbClr>
              </a:outerShdw>
            </a:effectLst>
          </p:spPr>
        </p:pic>
        <p:pic>
          <p:nvPicPr>
            <p:cNvPr id="83" name="ku-logo.pdf" descr="ku-logo.pdf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6073709" y="59035"/>
              <a:ext cx="304150" cy="41324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4" name="DTU_logo.png" descr="DTU_logo.png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5763307" y="59035"/>
              <a:ext cx="284252" cy="41273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5" name="droppedImage.pdf" descr="droppedImage.pdf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4425934" y="59380"/>
              <a:ext cx="776540" cy="41324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6" name="droppedImage.png" descr="droppedImage.png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5202473" y="0"/>
              <a:ext cx="464902" cy="4649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87" name="ORNL McStas workshop, October 18th-19th 2018"/>
            <p:cNvSpPr txBox="1"/>
            <p:nvPr/>
          </p:nvSpPr>
          <p:spPr>
            <a:xfrm>
              <a:off x="-819518" y="269106"/>
              <a:ext cx="3541992" cy="2769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1200"/>
              </a:lvl1pPr>
            </a:lstStyle>
            <a:p>
              <a:r>
                <a:rPr sz="1200"/>
                <a:t>ORNL McStas workshop, October 18th-19th 2018</a:t>
              </a:r>
            </a:p>
          </p:txBody>
        </p:sp>
      </p:grpSp>
      <p:sp>
        <p:nvSpPr>
          <p:cNvPr id="89" name="Title Text"/>
          <p:cNvSpPr txBox="1">
            <a:spLocks noGrp="1"/>
          </p:cNvSpPr>
          <p:nvPr>
            <p:ph type="title"/>
          </p:nvPr>
        </p:nvSpPr>
        <p:spPr>
          <a:xfrm>
            <a:off x="942096" y="0"/>
            <a:ext cx="8040097" cy="1597255"/>
          </a:xfrm>
          <a:prstGeom prst="rect">
            <a:avLst/>
          </a:prstGeom>
          <a:ln>
            <a:round/>
          </a:ln>
        </p:spPr>
        <p:txBody>
          <a:bodyPr anchor="b"/>
          <a:lstStyle>
            <a:lvl1pPr defTabSz="1003998">
              <a:lnSpc>
                <a:spcPct val="100000"/>
              </a:lnSpc>
              <a:defRPr sz="2401" b="1">
                <a:uFill>
                  <a:solidFill>
                    <a:srgbClr val="000000"/>
                  </a:solidFill>
                </a:u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79376" y="7343541"/>
            <a:ext cx="200376" cy="138499"/>
          </a:xfrm>
          <a:prstGeom prst="rect">
            <a:avLst/>
          </a:prstGeom>
          <a:ln>
            <a:round/>
          </a:ln>
        </p:spPr>
        <p:txBody>
          <a:bodyPr lIns="0" tIns="0" rIns="0" bIns="0"/>
          <a:lstStyle>
            <a:lvl1pPr defTabSz="501999">
              <a:buClr>
                <a:srgbClr val="9A9A9A"/>
              </a:buClr>
              <a:defRPr sz="900">
                <a:solidFill>
                  <a:srgbClr val="9A9A9A"/>
                </a:solidFill>
                <a:uFill>
                  <a:solidFill>
                    <a:srgbClr val="9A9A9A"/>
                  </a:solidFill>
                </a:u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grpSp>
        <p:nvGrpSpPr>
          <p:cNvPr id="95" name="Group"/>
          <p:cNvGrpSpPr/>
          <p:nvPr/>
        </p:nvGrpSpPr>
        <p:grpSpPr>
          <a:xfrm>
            <a:off x="8890354" y="38117"/>
            <a:ext cx="1193118" cy="996009"/>
            <a:chOff x="0" y="0"/>
            <a:chExt cx="1191989" cy="995590"/>
          </a:xfrm>
        </p:grpSpPr>
        <p:grpSp>
          <p:nvGrpSpPr>
            <p:cNvPr id="93" name="Group"/>
            <p:cNvGrpSpPr/>
            <p:nvPr/>
          </p:nvGrpSpPr>
          <p:grpSpPr>
            <a:xfrm>
              <a:off x="6565" y="0"/>
              <a:ext cx="1168401" cy="673100"/>
              <a:chOff x="0" y="0"/>
              <a:chExt cx="1168400" cy="673100"/>
            </a:xfrm>
          </p:grpSpPr>
          <p:pic>
            <p:nvPicPr>
              <p:cNvPr id="91" name="Image" descr="Image"/>
              <p:cNvPicPr>
                <a:picLocks noChangeAspect="1"/>
              </p:cNvPicPr>
              <p:nvPr/>
            </p:nvPicPr>
            <p:blipFill>
              <a:blip r:embed="rId9">
                <a:extLst/>
              </a:blip>
              <a:stretch>
                <a:fillRect/>
              </a:stretch>
            </p:blipFill>
            <p:spPr>
              <a:xfrm>
                <a:off x="0" y="0"/>
                <a:ext cx="1168400" cy="31750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92" name="Image" descr="Image"/>
              <p:cNvPicPr>
                <a:picLocks noChangeAspect="1"/>
              </p:cNvPicPr>
              <p:nvPr/>
            </p:nvPicPr>
            <p:blipFill>
              <a:blip r:embed="rId10">
                <a:extLst/>
              </a:blip>
              <a:stretch>
                <a:fillRect/>
              </a:stretch>
            </p:blipFill>
            <p:spPr>
              <a:xfrm>
                <a:off x="6350" y="355600"/>
                <a:ext cx="1155700" cy="31750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94" name="October 2018"/>
            <p:cNvSpPr txBox="1"/>
            <p:nvPr/>
          </p:nvSpPr>
          <p:spPr>
            <a:xfrm>
              <a:off x="0" y="687687"/>
              <a:ext cx="1191989" cy="30790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1400"/>
              </a:lvl1pPr>
            </a:lstStyle>
            <a:p>
              <a:r>
                <a:rPr sz="1401"/>
                <a:t>October 2018</a:t>
              </a:r>
            </a:p>
          </p:txBody>
        </p:sp>
      </p:grpSp>
      <p:pic>
        <p:nvPicPr>
          <p:cNvPr id="96" name="Image" descr="Image"/>
          <p:cNvPicPr>
            <a:picLocks noChangeAspect="1"/>
          </p:cNvPicPr>
          <p:nvPr/>
        </p:nvPicPr>
        <p:blipFill>
          <a:blip r:embed="rId11">
            <a:extLst/>
          </a:blip>
          <a:srcRect l="39855" t="5205" r="39855"/>
          <a:stretch>
            <a:fillRect/>
          </a:stretch>
        </p:blipFill>
        <p:spPr>
          <a:xfrm>
            <a:off x="8406636" y="1367213"/>
            <a:ext cx="1674124" cy="5206589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608986225"/>
      </p:ext>
    </p:extLst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108000" y="193320"/>
            <a:ext cx="9071280" cy="796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182880" y="1371600"/>
            <a:ext cx="8961120" cy="5577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768761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>
            <a:spLocks noGrp="1"/>
          </p:cNvSpPr>
          <p:nvPr>
            <p:ph type="sldNum" sz="quarter" idx="2"/>
          </p:nvPr>
        </p:nvSpPr>
        <p:spPr>
          <a:xfrm>
            <a:off x="4830762" y="7089775"/>
            <a:ext cx="419101" cy="43155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8491474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de-CH" dirty="0"/>
              <a:t>Click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edit</a:t>
            </a:r>
            <a:r>
              <a:rPr lang="de-CH" dirty="0"/>
              <a:t>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CH"/>
              <a:t>Click to edit Master text styles</a:t>
            </a:r>
          </a:p>
          <a:p>
            <a:pPr lvl="1"/>
            <a:r>
              <a:rPr lang="de-CH"/>
              <a:t>Second level</a:t>
            </a:r>
          </a:p>
          <a:p>
            <a:pPr lvl="2"/>
            <a:r>
              <a:rPr lang="de-CH"/>
              <a:t>Third level</a:t>
            </a:r>
          </a:p>
          <a:p>
            <a:pPr lvl="3"/>
            <a:r>
              <a:rPr lang="de-CH"/>
              <a:t>Fourth level</a:t>
            </a:r>
          </a:p>
          <a:p>
            <a:pPr lvl="4"/>
            <a:r>
              <a:rPr lang="de-CH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9908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6925" y="4857750"/>
            <a:ext cx="8567738" cy="15017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6925" y="3203575"/>
            <a:ext cx="8567738" cy="16541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CH" dirty="0"/>
              <a:t>Click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edit</a:t>
            </a:r>
            <a:r>
              <a:rPr lang="de-CH" dirty="0"/>
              <a:t> Master </a:t>
            </a:r>
            <a:r>
              <a:rPr lang="de-CH" dirty="0" err="1"/>
              <a:t>text</a:t>
            </a:r>
            <a:r>
              <a:rPr lang="de-CH" dirty="0"/>
              <a:t> </a:t>
            </a:r>
            <a:r>
              <a:rPr lang="de-CH" dirty="0" err="1"/>
              <a:t>styles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6355405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de-CH" dirty="0"/>
              <a:t>Click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edit</a:t>
            </a:r>
            <a:r>
              <a:rPr lang="de-CH" dirty="0"/>
              <a:t>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2563" y="1371600"/>
            <a:ext cx="4402137" cy="55753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CH"/>
              <a:t>Click to edit Master text styles</a:t>
            </a:r>
          </a:p>
          <a:p>
            <a:pPr lvl="1"/>
            <a:r>
              <a:rPr lang="de-CH"/>
              <a:t>Second level</a:t>
            </a:r>
          </a:p>
          <a:p>
            <a:pPr lvl="2"/>
            <a:r>
              <a:rPr lang="de-CH"/>
              <a:t>Third level</a:t>
            </a:r>
          </a:p>
          <a:p>
            <a:pPr lvl="3"/>
            <a:r>
              <a:rPr lang="de-CH"/>
              <a:t>Fourth level</a:t>
            </a:r>
          </a:p>
          <a:p>
            <a:pPr lvl="4"/>
            <a:r>
              <a:rPr lang="de-CH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37100" y="1371600"/>
            <a:ext cx="4403725" cy="55753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CH"/>
              <a:t>Click to edit Master text styles</a:t>
            </a:r>
          </a:p>
          <a:p>
            <a:pPr lvl="1"/>
            <a:r>
              <a:rPr lang="de-CH"/>
              <a:t>Second level</a:t>
            </a:r>
          </a:p>
          <a:p>
            <a:pPr lvl="2"/>
            <a:r>
              <a:rPr lang="de-CH"/>
              <a:t>Third level</a:t>
            </a:r>
          </a:p>
          <a:p>
            <a:pPr lvl="3"/>
            <a:r>
              <a:rPr lang="de-CH"/>
              <a:t>Fourth level</a:t>
            </a:r>
          </a:p>
          <a:p>
            <a:pPr lvl="4"/>
            <a:r>
              <a:rPr lang="de-CH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715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303213"/>
            <a:ext cx="9072563" cy="1258887"/>
          </a:xfrm>
        </p:spPr>
        <p:txBody>
          <a:bodyPr/>
          <a:lstStyle>
            <a:lvl1pPr algn="l">
              <a:defRPr/>
            </a:lvl1pPr>
          </a:lstStyle>
          <a:p>
            <a:r>
              <a:rPr lang="de-CH" dirty="0"/>
              <a:t>Click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edit</a:t>
            </a:r>
            <a:r>
              <a:rPr lang="de-CH" dirty="0"/>
              <a:t>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4825" y="1692275"/>
            <a:ext cx="4452938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CH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4825" y="2397125"/>
            <a:ext cx="4452938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CH"/>
              <a:t>Click to edit Master text styles</a:t>
            </a:r>
          </a:p>
          <a:p>
            <a:pPr lvl="1"/>
            <a:r>
              <a:rPr lang="de-CH"/>
              <a:t>Second level</a:t>
            </a:r>
          </a:p>
          <a:p>
            <a:pPr lvl="2"/>
            <a:r>
              <a:rPr lang="de-CH"/>
              <a:t>Third level</a:t>
            </a:r>
          </a:p>
          <a:p>
            <a:pPr lvl="3"/>
            <a:r>
              <a:rPr lang="de-CH"/>
              <a:t>Fourth level</a:t>
            </a:r>
          </a:p>
          <a:p>
            <a:pPr lvl="4"/>
            <a:r>
              <a:rPr lang="de-CH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21275" y="1692275"/>
            <a:ext cx="4456113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CH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21275" y="2397125"/>
            <a:ext cx="4456113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CH"/>
              <a:t>Click to edit Master text styles</a:t>
            </a:r>
          </a:p>
          <a:p>
            <a:pPr lvl="1"/>
            <a:r>
              <a:rPr lang="de-CH"/>
              <a:t>Second level</a:t>
            </a:r>
          </a:p>
          <a:p>
            <a:pPr lvl="2"/>
            <a:r>
              <a:rPr lang="de-CH"/>
              <a:t>Third level</a:t>
            </a:r>
          </a:p>
          <a:p>
            <a:pPr lvl="3"/>
            <a:r>
              <a:rPr lang="de-CH"/>
              <a:t>Fourth level</a:t>
            </a:r>
          </a:p>
          <a:p>
            <a:pPr lvl="4"/>
            <a:r>
              <a:rPr lang="de-CH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1051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de-CH" dirty="0"/>
              <a:t>Click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edit</a:t>
            </a:r>
            <a:r>
              <a:rPr lang="de-CH" dirty="0"/>
              <a:t>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376488" y="1619250"/>
            <a:ext cx="935037" cy="936625"/>
          </a:xfrm>
        </p:spPr>
        <p:txBody>
          <a:bodyPr/>
          <a:lstStyle>
            <a:lvl1pPr>
              <a:defRPr sz="2800"/>
            </a:lvl1pPr>
          </a:lstStyle>
          <a:p>
            <a:pPr lvl="0"/>
            <a:r>
              <a:rPr lang="en-CA" dirty="0"/>
              <a:t>Click to edit Master text styles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  <a:p>
            <a:pPr lvl="4"/>
            <a:r>
              <a:rPr lang="en-CA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44420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074049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301625"/>
            <a:ext cx="3316288" cy="127952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CH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1763" y="301625"/>
            <a:ext cx="5635625" cy="64516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CH"/>
              <a:t>Click to edit Master text styles</a:t>
            </a:r>
          </a:p>
          <a:p>
            <a:pPr lvl="1"/>
            <a:r>
              <a:rPr lang="de-CH"/>
              <a:t>Second level</a:t>
            </a:r>
          </a:p>
          <a:p>
            <a:pPr lvl="2"/>
            <a:r>
              <a:rPr lang="de-CH"/>
              <a:t>Third level</a:t>
            </a:r>
          </a:p>
          <a:p>
            <a:pPr lvl="3"/>
            <a:r>
              <a:rPr lang="de-CH"/>
              <a:t>Fourth level</a:t>
            </a:r>
          </a:p>
          <a:p>
            <a:pPr lvl="4"/>
            <a:r>
              <a:rPr lang="de-CH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4825" y="1581150"/>
            <a:ext cx="3316288" cy="51720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CH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688872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6438" y="5291138"/>
            <a:ext cx="6048375" cy="6254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CH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6438" y="674688"/>
            <a:ext cx="6048375" cy="45370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CH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6438" y="5916613"/>
            <a:ext cx="6048375" cy="88741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CH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514712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ti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ti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tif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1.tif"/><Relationship Id="rId3" Type="http://schemas.openxmlformats.org/officeDocument/2006/relationships/slideLayout" Target="../slideLayouts/slideLayout14.xml"/><Relationship Id="rId7" Type="http://schemas.openxmlformats.org/officeDocument/2006/relationships/theme" Target="../theme/theme2.xml"/><Relationship Id="rId12" Type="http://schemas.openxmlformats.org/officeDocument/2006/relationships/image" Target="../media/image8.tif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image" Target="../media/image7.png"/><Relationship Id="rId5" Type="http://schemas.openxmlformats.org/officeDocument/2006/relationships/slideLayout" Target="../slideLayouts/slideLayout16.xml"/><Relationship Id="rId15" Type="http://schemas.openxmlformats.org/officeDocument/2006/relationships/image" Target="../media/image5.png"/><Relationship Id="rId10" Type="http://schemas.openxmlformats.org/officeDocument/2006/relationships/image" Target="../media/image6.png"/><Relationship Id="rId4" Type="http://schemas.openxmlformats.org/officeDocument/2006/relationships/slideLayout" Target="../slideLayouts/slideLayout15.xml"/><Relationship Id="rId9" Type="http://schemas.openxmlformats.org/officeDocument/2006/relationships/image" Target="../media/image4.tif"/><Relationship Id="rId14" Type="http://schemas.openxmlformats.org/officeDocument/2006/relationships/image" Target="../media/image2.ti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25817" y="251445"/>
            <a:ext cx="9067800" cy="792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err="1"/>
              <a:t>Klicken</a:t>
            </a:r>
            <a:r>
              <a:rPr lang="en-US" dirty="0"/>
              <a:t> </a:t>
            </a:r>
            <a:r>
              <a:rPr lang="en-US" dirty="0" err="1"/>
              <a:t>Sie</a:t>
            </a:r>
            <a:r>
              <a:rPr lang="en-US" dirty="0"/>
              <a:t>, um das Format des </a:t>
            </a:r>
            <a:r>
              <a:rPr lang="en-US" dirty="0" err="1"/>
              <a:t>Titeltextes</a:t>
            </a:r>
            <a:r>
              <a:rPr lang="en-US" dirty="0"/>
              <a:t> </a:t>
            </a:r>
            <a:r>
              <a:rPr lang="en-US" dirty="0" err="1"/>
              <a:t>zu</a:t>
            </a:r>
            <a:r>
              <a:rPr lang="en-US" dirty="0"/>
              <a:t> </a:t>
            </a:r>
            <a:r>
              <a:rPr lang="en-US" dirty="0" err="1"/>
              <a:t>bearbeiten</a:t>
            </a:r>
            <a:endParaRPr lang="en-US" dirty="0"/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182563" y="1371600"/>
            <a:ext cx="8958262" cy="557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2808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Klicken </a:t>
            </a:r>
            <a:r>
              <a:rPr lang="en-US" dirty="0" err="1"/>
              <a:t>Sie</a:t>
            </a:r>
            <a:r>
              <a:rPr lang="en-US" dirty="0"/>
              <a:t>, um die </a:t>
            </a:r>
            <a:r>
              <a:rPr lang="en-US" dirty="0" err="1"/>
              <a:t>Formate</a:t>
            </a:r>
            <a:r>
              <a:rPr lang="en-US" dirty="0"/>
              <a:t> des </a:t>
            </a:r>
            <a:r>
              <a:rPr lang="en-US" dirty="0" err="1"/>
              <a:t>Gliederungstextes</a:t>
            </a:r>
            <a:r>
              <a:rPr lang="en-US" dirty="0"/>
              <a:t> </a:t>
            </a:r>
            <a:r>
              <a:rPr lang="en-US" dirty="0" err="1"/>
              <a:t>zu</a:t>
            </a:r>
            <a:r>
              <a:rPr lang="en-US" dirty="0"/>
              <a:t> </a:t>
            </a:r>
            <a:r>
              <a:rPr lang="en-US" dirty="0" err="1"/>
              <a:t>bearbeiten</a:t>
            </a:r>
            <a:endParaRPr lang="en-US" dirty="0"/>
          </a:p>
          <a:p>
            <a:pPr lvl="1"/>
            <a:r>
              <a:rPr lang="en-US" dirty="0" err="1"/>
              <a:t>Zweite</a:t>
            </a:r>
            <a:r>
              <a:rPr lang="en-US" dirty="0"/>
              <a:t> </a:t>
            </a:r>
            <a:r>
              <a:rPr lang="en-US" dirty="0" err="1"/>
              <a:t>Gliederungsebene</a:t>
            </a:r>
            <a:endParaRPr lang="en-US" dirty="0"/>
          </a:p>
          <a:p>
            <a:pPr lvl="2"/>
            <a:r>
              <a:rPr lang="en-US" dirty="0" err="1"/>
              <a:t>Dritte</a:t>
            </a:r>
            <a:r>
              <a:rPr lang="en-US" dirty="0"/>
              <a:t> </a:t>
            </a:r>
            <a:r>
              <a:rPr lang="en-US" dirty="0" err="1"/>
              <a:t>Gliederungsebene</a:t>
            </a:r>
            <a:endParaRPr lang="en-US" dirty="0"/>
          </a:p>
          <a:p>
            <a:pPr lvl="3"/>
            <a:r>
              <a:rPr lang="en-US" dirty="0" err="1"/>
              <a:t>Vierte</a:t>
            </a:r>
            <a:r>
              <a:rPr lang="en-US" dirty="0"/>
              <a:t> </a:t>
            </a:r>
            <a:r>
              <a:rPr lang="en-US" dirty="0" err="1"/>
              <a:t>Gliederungsebene</a:t>
            </a:r>
            <a:endParaRPr lang="en-US" dirty="0"/>
          </a:p>
          <a:p>
            <a:pPr lvl="4"/>
            <a:r>
              <a:rPr lang="en-US" dirty="0" err="1"/>
              <a:t>Fünfte</a:t>
            </a:r>
            <a:r>
              <a:rPr lang="en-US" dirty="0"/>
              <a:t> </a:t>
            </a:r>
            <a:r>
              <a:rPr lang="en-US" dirty="0" err="1"/>
              <a:t>Gliederungsebene</a:t>
            </a:r>
            <a:endParaRPr lang="en-US" dirty="0"/>
          </a:p>
          <a:p>
            <a:pPr lvl="4"/>
            <a:r>
              <a:rPr lang="en-US" dirty="0" err="1"/>
              <a:t>Sechste</a:t>
            </a:r>
            <a:r>
              <a:rPr lang="en-US" dirty="0"/>
              <a:t> </a:t>
            </a:r>
            <a:r>
              <a:rPr lang="en-US" dirty="0" err="1"/>
              <a:t>Gliederungsebene</a:t>
            </a:r>
            <a:endParaRPr lang="en-US" dirty="0"/>
          </a:p>
          <a:p>
            <a:pPr lvl="4"/>
            <a:r>
              <a:rPr lang="en-US" dirty="0" err="1"/>
              <a:t>Siebente</a:t>
            </a:r>
            <a:r>
              <a:rPr lang="en-US" dirty="0"/>
              <a:t> </a:t>
            </a:r>
            <a:r>
              <a:rPr lang="en-US" dirty="0" err="1"/>
              <a:t>Gliederungsebene</a:t>
            </a:r>
            <a:endParaRPr lang="en-US" dirty="0"/>
          </a:p>
          <a:p>
            <a:pPr lvl="4"/>
            <a:r>
              <a:rPr lang="en-US" dirty="0" err="1"/>
              <a:t>Achte</a:t>
            </a:r>
            <a:r>
              <a:rPr lang="en-US" dirty="0"/>
              <a:t> </a:t>
            </a:r>
            <a:r>
              <a:rPr lang="en-US" dirty="0" err="1"/>
              <a:t>Gliederungsebene</a:t>
            </a:r>
            <a:endParaRPr lang="en-US" dirty="0"/>
          </a:p>
          <a:p>
            <a:pPr lvl="4"/>
            <a:r>
              <a:rPr lang="en-US" dirty="0" err="1"/>
              <a:t>Neunte</a:t>
            </a:r>
            <a:r>
              <a:rPr lang="en-US" dirty="0"/>
              <a:t> </a:t>
            </a:r>
            <a:r>
              <a:rPr lang="en-US" dirty="0" err="1"/>
              <a:t>Gliederungsebene</a:t>
            </a:r>
            <a:endParaRPr lang="en-US" dirty="0"/>
          </a:p>
        </p:txBody>
      </p:sp>
      <p:sp>
        <p:nvSpPr>
          <p:cNvPr id="1027" name="AutoShape 3"/>
          <p:cNvSpPr>
            <a:spLocks noChangeArrowheads="1"/>
          </p:cNvSpPr>
          <p:nvPr/>
        </p:nvSpPr>
        <p:spPr bwMode="auto">
          <a:xfrm>
            <a:off x="588963" y="301625"/>
            <a:ext cx="9070975" cy="1262063"/>
          </a:xfrm>
          <a:custGeom>
            <a:avLst/>
            <a:gdLst>
              <a:gd name="G0" fmla="*/ 1 25199 2"/>
              <a:gd name="G1" fmla="+- 1753 0 0"/>
              <a:gd name="G2" fmla="+- 3506 0 0"/>
              <a:gd name="G3" fmla="+- 25199 0 0"/>
            </a:gdLst>
            <a:ahLst/>
            <a:cxnLst>
              <a:cxn ang="0">
                <a:pos x="r" y="vc"/>
              </a:cxn>
              <a:cxn ang="5400000">
                <a:pos x="hc" y="b"/>
              </a:cxn>
              <a:cxn ang="10800000">
                <a:pos x="l" y="vc"/>
              </a:cxn>
              <a:cxn ang="16200000">
                <a:pos x="hc" y="t"/>
              </a:cxn>
            </a:cxnLst>
            <a:rect l="0" t="0" r="0" b="0"/>
            <a:pathLst>
              <a:path>
                <a:moveTo>
                  <a:pt x="0" y="0"/>
                </a:moveTo>
                <a:lnTo>
                  <a:pt x="25199" y="0"/>
                </a:lnTo>
                <a:lnTo>
                  <a:pt x="25199" y="3506"/>
                </a:lnTo>
                <a:lnTo>
                  <a:pt x="0" y="3506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8" name="AutoShape 4"/>
          <p:cNvSpPr>
            <a:spLocks noChangeArrowheads="1"/>
          </p:cNvSpPr>
          <p:nvPr/>
        </p:nvSpPr>
        <p:spPr bwMode="auto">
          <a:xfrm>
            <a:off x="588963" y="1770063"/>
            <a:ext cx="9070975" cy="4384675"/>
          </a:xfrm>
          <a:custGeom>
            <a:avLst/>
            <a:gdLst>
              <a:gd name="G0" fmla="*/ 1 25199 2"/>
              <a:gd name="G1" fmla="*/ 1 12179 2"/>
              <a:gd name="G2" fmla="+- 12179 0 0"/>
              <a:gd name="G3" fmla="+- 25199 0 0"/>
            </a:gdLst>
            <a:ahLst/>
            <a:cxnLst>
              <a:cxn ang="0">
                <a:pos x="r" y="vc"/>
              </a:cxn>
              <a:cxn ang="5400000">
                <a:pos x="hc" y="b"/>
              </a:cxn>
              <a:cxn ang="10800000">
                <a:pos x="l" y="vc"/>
              </a:cxn>
              <a:cxn ang="16200000">
                <a:pos x="hc" y="t"/>
              </a:cxn>
            </a:cxnLst>
            <a:rect l="0" t="0" r="0" b="0"/>
            <a:pathLst>
              <a:path>
                <a:moveTo>
                  <a:pt x="0" y="0"/>
                </a:moveTo>
                <a:lnTo>
                  <a:pt x="25199" y="0"/>
                </a:lnTo>
                <a:lnTo>
                  <a:pt x="25199" y="12179"/>
                </a:lnTo>
                <a:lnTo>
                  <a:pt x="0" y="1217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0" name="AutoShape 6"/>
          <p:cNvSpPr>
            <a:spLocks noChangeArrowheads="1"/>
          </p:cNvSpPr>
          <p:nvPr/>
        </p:nvSpPr>
        <p:spPr bwMode="auto">
          <a:xfrm>
            <a:off x="68263" y="7313613"/>
            <a:ext cx="7315200" cy="247650"/>
          </a:xfrm>
          <a:custGeom>
            <a:avLst/>
            <a:gdLst>
              <a:gd name="G0" fmla="+- 10160 0 0"/>
              <a:gd name="G1" fmla="+- 344 0 0"/>
              <a:gd name="G2" fmla="+- 688 0 0"/>
              <a:gd name="G3" fmla="+- 20320 0 0"/>
            </a:gdLst>
            <a:ahLst/>
            <a:cxnLst>
              <a:cxn ang="0">
                <a:pos x="r" y="vc"/>
              </a:cxn>
              <a:cxn ang="5400000">
                <a:pos x="hc" y="b"/>
              </a:cxn>
              <a:cxn ang="10800000">
                <a:pos x="l" y="vc"/>
              </a:cxn>
              <a:cxn ang="16200000">
                <a:pos x="hc" y="t"/>
              </a:cxn>
            </a:cxnLst>
            <a:rect l="0" t="0" r="0" b="0"/>
            <a:pathLst>
              <a:path>
                <a:moveTo>
                  <a:pt x="0" y="0"/>
                </a:moveTo>
                <a:lnTo>
                  <a:pt x="20320" y="0"/>
                </a:lnTo>
                <a:lnTo>
                  <a:pt x="20320" y="688"/>
                </a:lnTo>
                <a:lnTo>
                  <a:pt x="0" y="688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5000" rIns="90000" bIns="45000"/>
          <a:lstStyle/>
          <a:p>
            <a:pPr>
              <a:lnSpc>
                <a:spcPct val="100000"/>
              </a:lnSpc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1200" dirty="0">
                <a:solidFill>
                  <a:srgbClr val="000000"/>
                </a:solidFill>
              </a:rPr>
              <a:t>ESS </a:t>
            </a:r>
            <a:r>
              <a:rPr lang="en-US" sz="1200" dirty="0" err="1">
                <a:solidFill>
                  <a:srgbClr val="000000"/>
                </a:solidFill>
              </a:rPr>
              <a:t>McStas</a:t>
            </a:r>
            <a:r>
              <a:rPr lang="en-US" sz="1200" dirty="0">
                <a:solidFill>
                  <a:srgbClr val="000000"/>
                </a:solidFill>
              </a:rPr>
              <a:t> School May-June 2016 – C</a:t>
            </a:r>
            <a:r>
              <a:rPr lang="en-US" sz="1200" baseline="0" dirty="0">
                <a:solidFill>
                  <a:srgbClr val="000000"/>
                </a:solidFill>
              </a:rPr>
              <a:t> </a:t>
            </a:r>
            <a:r>
              <a:rPr lang="en-US" sz="1200" baseline="0" dirty="0" err="1">
                <a:solidFill>
                  <a:srgbClr val="000000"/>
                </a:solidFill>
              </a:rPr>
              <a:t>Klauser</a:t>
            </a:r>
            <a:r>
              <a:rPr lang="en-US" sz="1200" dirty="0">
                <a:solidFill>
                  <a:srgbClr val="000000"/>
                </a:solidFill>
              </a:rPr>
              <a:t> – Guides – </a:t>
            </a:r>
            <a:fld id="{6FEECA11-5AE8-BC41-9135-4EB72F4490D5}" type="slidenum">
              <a:rPr lang="en-US" sz="1200" smtClean="0">
                <a:solidFill>
                  <a:srgbClr val="000000"/>
                </a:solidFill>
              </a:rPr>
              <a:pPr>
                <a:lnSpc>
                  <a:spcPct val="100000"/>
                </a:lnSpc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‹#›</a:t>
            </a:fld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1034" name="Line 10"/>
          <p:cNvSpPr>
            <a:spLocks noChangeShapeType="1"/>
          </p:cNvSpPr>
          <p:nvPr/>
        </p:nvSpPr>
        <p:spPr bwMode="auto">
          <a:xfrm>
            <a:off x="185738" y="1127125"/>
            <a:ext cx="8869362" cy="1588"/>
          </a:xfrm>
          <a:prstGeom prst="line">
            <a:avLst/>
          </a:prstGeom>
          <a:noFill/>
          <a:ln w="54720" cap="flat">
            <a:solidFill>
              <a:srgbClr val="6666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3444875" y="7007225"/>
            <a:ext cx="3190875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pic>
        <p:nvPicPr>
          <p:cNvPr id="18" name="pasted-image.tiff"/>
          <p:cNvPicPr>
            <a:picLocks noChangeAspect="1"/>
          </p:cNvPicPr>
          <p:nvPr userDrawn="1"/>
        </p:nvPicPr>
        <p:blipFill>
          <a:blip r:embed="rId13">
            <a:extLst/>
          </a:blip>
          <a:stretch>
            <a:fillRect/>
          </a:stretch>
        </p:blipFill>
        <p:spPr>
          <a:xfrm>
            <a:off x="8684343" y="0"/>
            <a:ext cx="1940861" cy="7559675"/>
          </a:xfrm>
          <a:prstGeom prst="rect">
            <a:avLst/>
          </a:prstGeom>
          <a:ln w="12700">
            <a:miter lim="400000"/>
          </a:ln>
        </p:spPr>
      </p:pic>
      <p:pic>
        <p:nvPicPr>
          <p:cNvPr id="19" name="pasted-image.tiff"/>
          <p:cNvPicPr>
            <a:picLocks noChangeAspect="1"/>
          </p:cNvPicPr>
          <p:nvPr userDrawn="1"/>
        </p:nvPicPr>
        <p:blipFill>
          <a:blip r:embed="rId14">
            <a:extLst/>
          </a:blip>
          <a:stretch>
            <a:fillRect/>
          </a:stretch>
        </p:blipFill>
        <p:spPr>
          <a:xfrm>
            <a:off x="6276252" y="91159"/>
            <a:ext cx="3737331" cy="874085"/>
          </a:xfrm>
          <a:prstGeom prst="rect">
            <a:avLst/>
          </a:prstGeom>
          <a:ln w="12700">
            <a:solidFill>
              <a:schemeClr val="accent1">
                <a:lumOff val="11862"/>
              </a:schemeClr>
            </a:solidFill>
          </a:ln>
        </p:spPr>
      </p:pic>
      <p:pic>
        <p:nvPicPr>
          <p:cNvPr id="20" name="image5.png"/>
          <p:cNvPicPr>
            <a:picLocks noChangeAspect="1"/>
          </p:cNvPicPr>
          <p:nvPr userDrawn="1"/>
        </p:nvPicPr>
        <p:blipFill>
          <a:blip r:embed="rId15">
            <a:extLst/>
          </a:blip>
          <a:stretch>
            <a:fillRect/>
          </a:stretch>
        </p:blipFill>
        <p:spPr>
          <a:xfrm>
            <a:off x="7485429" y="6883116"/>
            <a:ext cx="428274" cy="630503"/>
          </a:xfrm>
          <a:prstGeom prst="rect">
            <a:avLst/>
          </a:prstGeom>
          <a:ln w="12700">
            <a:miter lim="400000"/>
          </a:ln>
        </p:spPr>
      </p:pic>
      <p:pic>
        <p:nvPicPr>
          <p:cNvPr id="21" name="pasted-image.tiff"/>
          <p:cNvPicPr>
            <a:picLocks noChangeAspect="1"/>
          </p:cNvPicPr>
          <p:nvPr userDrawn="1"/>
        </p:nvPicPr>
        <p:blipFill>
          <a:blip r:embed="rId16">
            <a:extLst/>
          </a:blip>
          <a:stretch>
            <a:fillRect/>
          </a:stretch>
        </p:blipFill>
        <p:spPr>
          <a:xfrm>
            <a:off x="7989513" y="6883116"/>
            <a:ext cx="1172367" cy="630503"/>
          </a:xfrm>
          <a:prstGeom prst="rect">
            <a:avLst/>
          </a:prstGeom>
          <a:ln w="12700">
            <a:miter lim="400000"/>
          </a:ln>
        </p:spPr>
      </p:pic>
      <p:pic>
        <p:nvPicPr>
          <p:cNvPr id="22" name="Picture 8"/>
          <p:cNvPicPr>
            <a:picLocks noChangeAspect="1" noChangeArrowheads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5052" y="6966290"/>
            <a:ext cx="131445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294735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</p:sldLayoutIdLst>
  <p:txStyles>
    <p:titleStyle>
      <a:lvl1pPr algn="l" defTabSz="457200" rtl="0" eaLnBrk="1" fontAlgn="base" hangingPunct="1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+mj-lt"/>
          <a:ea typeface="+mj-ea"/>
          <a:cs typeface="+mj-cs"/>
        </a:defRPr>
      </a:lvl1pPr>
      <a:lvl2pPr marL="742950" indent="-285750" algn="ctr" defTabSz="457200" rtl="0" eaLnBrk="1" fontAlgn="base" hangingPunct="1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Arial" charset="0"/>
          <a:ea typeface="ＭＳ Ｐゴシック" charset="0"/>
          <a:cs typeface="Droid Sans Fallback" charset="0"/>
        </a:defRPr>
      </a:lvl2pPr>
      <a:lvl3pPr marL="1143000" indent="-228600" algn="ctr" defTabSz="457200" rtl="0" eaLnBrk="1" fontAlgn="base" hangingPunct="1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Arial" charset="0"/>
          <a:ea typeface="ＭＳ Ｐゴシック" charset="0"/>
          <a:cs typeface="Droid Sans Fallback" charset="0"/>
        </a:defRPr>
      </a:lvl3pPr>
      <a:lvl4pPr marL="1600200" indent="-228600" algn="ctr" defTabSz="457200" rtl="0" eaLnBrk="1" fontAlgn="base" hangingPunct="1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Arial" charset="0"/>
          <a:ea typeface="ＭＳ Ｐゴシック" charset="0"/>
          <a:cs typeface="Droid Sans Fallback" charset="0"/>
        </a:defRPr>
      </a:lvl4pPr>
      <a:lvl5pPr marL="2057400" indent="-228600" algn="ctr" defTabSz="457200" rtl="0" eaLnBrk="1" fontAlgn="base" hangingPunct="1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Arial" charset="0"/>
          <a:ea typeface="ＭＳ Ｐゴシック" charset="0"/>
          <a:cs typeface="Droid Sans Fallback" charset="0"/>
        </a:defRPr>
      </a:lvl5pPr>
      <a:lvl6pPr marL="2514600" indent="-228600" algn="ctr" defTabSz="457200" rtl="0" eaLnBrk="1" fontAlgn="base" hangingPunct="1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Arial" charset="0"/>
          <a:ea typeface="ＭＳ Ｐゴシック" charset="0"/>
          <a:cs typeface="Droid Sans Fallback" charset="0"/>
        </a:defRPr>
      </a:lvl6pPr>
      <a:lvl7pPr marL="2971800" indent="-228600" algn="ctr" defTabSz="457200" rtl="0" eaLnBrk="1" fontAlgn="base" hangingPunct="1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Arial" charset="0"/>
          <a:ea typeface="ＭＳ Ｐゴシック" charset="0"/>
          <a:cs typeface="Droid Sans Fallback" charset="0"/>
        </a:defRPr>
      </a:lvl7pPr>
      <a:lvl8pPr marL="3429000" indent="-228600" algn="ctr" defTabSz="457200" rtl="0" eaLnBrk="1" fontAlgn="base" hangingPunct="1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Arial" charset="0"/>
          <a:ea typeface="ＭＳ Ｐゴシック" charset="0"/>
          <a:cs typeface="Droid Sans Fallback" charset="0"/>
        </a:defRPr>
      </a:lvl8pPr>
      <a:lvl9pPr marL="3886200" indent="-228600" algn="ctr" defTabSz="457200" rtl="0" eaLnBrk="1" fontAlgn="base" hangingPunct="1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Arial" charset="0"/>
          <a:ea typeface="ＭＳ Ｐゴシック" charset="0"/>
          <a:cs typeface="Droid Sans Fallback" charset="0"/>
        </a:defRPr>
      </a:lvl9pPr>
    </p:titleStyle>
    <p:bodyStyle>
      <a:lvl1pPr marL="342900" indent="-342900" algn="l" defTabSz="457200" rtl="0" eaLnBrk="1" fontAlgn="base" hangingPunct="1">
        <a:lnSpc>
          <a:spcPct val="93000"/>
        </a:lnSpc>
        <a:spcBef>
          <a:spcPct val="0"/>
        </a:spcBef>
        <a:spcAft>
          <a:spcPts val="1425"/>
        </a:spcAft>
        <a:buClr>
          <a:srgbClr val="000000"/>
        </a:buClr>
        <a:buSzPct val="100000"/>
        <a:buFont typeface="Times New Roman" charset="0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eaLnBrk="1" fontAlgn="base" hangingPunct="1">
        <a:lnSpc>
          <a:spcPct val="93000"/>
        </a:lnSpc>
        <a:spcBef>
          <a:spcPct val="0"/>
        </a:spcBef>
        <a:spcAft>
          <a:spcPts val="1138"/>
        </a:spcAft>
        <a:buClr>
          <a:srgbClr val="000000"/>
        </a:buClr>
        <a:buSzPct val="100000"/>
        <a:buFont typeface="Times New Roman" charset="0"/>
        <a:defRPr sz="28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57200" rtl="0" eaLnBrk="1" fontAlgn="base" hangingPunct="1">
        <a:lnSpc>
          <a:spcPct val="93000"/>
        </a:lnSpc>
        <a:spcBef>
          <a:spcPct val="0"/>
        </a:spcBef>
        <a:spcAft>
          <a:spcPts val="850"/>
        </a:spcAft>
        <a:buClr>
          <a:srgbClr val="000000"/>
        </a:buClr>
        <a:buSzPct val="100000"/>
        <a:buFont typeface="Times New Roman" charset="0"/>
        <a:defRPr sz="24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57200" rtl="0" eaLnBrk="1" fontAlgn="base" hangingPunct="1">
        <a:lnSpc>
          <a:spcPct val="93000"/>
        </a:lnSpc>
        <a:spcBef>
          <a:spcPct val="0"/>
        </a:spcBef>
        <a:spcAft>
          <a:spcPts val="575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57200" rtl="0" eaLnBrk="1" fontAlgn="base" hangingPunct="1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57200" rtl="0" eaLnBrk="1" fontAlgn="base" hangingPunct="1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57200" rtl="0" eaLnBrk="1" fontAlgn="base" hangingPunct="1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57200" rtl="0" eaLnBrk="1" fontAlgn="base" hangingPunct="1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57200" rtl="0" eaLnBrk="1" fontAlgn="base" hangingPunct="1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/>
          <p:cNvSpPr/>
          <p:nvPr/>
        </p:nvSpPr>
        <p:spPr>
          <a:xfrm>
            <a:off x="622724" y="2476772"/>
            <a:ext cx="7690654" cy="4361901"/>
          </a:xfrm>
          <a:prstGeom prst="rect">
            <a:avLst/>
          </a:prstGeom>
          <a:solidFill>
            <a:srgbClr val="FFFFFF"/>
          </a:solidFill>
          <a:ln w="88900">
            <a:solidFill>
              <a:srgbClr val="2A85D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38" rIns="45738" anchor="ctr"/>
          <a:lstStyle/>
          <a:p>
            <a:pPr>
              <a:defRPr>
                <a:solidFill>
                  <a:srgbClr val="9BBE05"/>
                </a:solidFill>
              </a:defRPr>
            </a:pPr>
            <a:endParaRPr sz="1801"/>
          </a:p>
        </p:txBody>
      </p:sp>
      <p:sp>
        <p:nvSpPr>
          <p:cNvPr id="3" name="Line"/>
          <p:cNvSpPr/>
          <p:nvPr/>
        </p:nvSpPr>
        <p:spPr>
          <a:xfrm>
            <a:off x="186655" y="1128353"/>
            <a:ext cx="8878071" cy="1"/>
          </a:xfrm>
          <a:prstGeom prst="line">
            <a:avLst/>
          </a:prstGeom>
          <a:ln w="54720">
            <a:solidFill>
              <a:srgbClr val="2A85D1"/>
            </a:solidFill>
            <a:tailEnd type="triangle"/>
          </a:ln>
        </p:spPr>
        <p:txBody>
          <a:bodyPr lIns="45738" rIns="45738"/>
          <a:lstStyle/>
          <a:p>
            <a:endParaRPr sz="1801"/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5751" y="7214469"/>
            <a:ext cx="337739" cy="367876"/>
          </a:xfrm>
          <a:prstGeom prst="rect">
            <a:avLst/>
          </a:prstGeom>
          <a:ln w="12700">
            <a:miter lim="400000"/>
          </a:ln>
        </p:spPr>
        <p:txBody>
          <a:bodyPr wrap="none" lIns="44999" tIns="44999" rIns="44999" bIns="44999">
            <a:spAutoFit/>
          </a:bodyPr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5" name="Rectangle"/>
          <p:cNvSpPr/>
          <p:nvPr/>
        </p:nvSpPr>
        <p:spPr>
          <a:xfrm>
            <a:off x="8548828" y="6912233"/>
            <a:ext cx="1474150" cy="615680"/>
          </a:xfrm>
          <a:prstGeom prst="rect">
            <a:avLst/>
          </a:prstGeom>
          <a:solidFill>
            <a:srgbClr val="FFFFFF"/>
          </a:solidFill>
          <a:ln w="25400">
            <a:solidFill>
              <a:srgbClr val="2A85D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38" rIns="45738" anchor="ctr"/>
          <a:lstStyle/>
          <a:p>
            <a:endParaRPr sz="1801"/>
          </a:p>
        </p:txBody>
      </p:sp>
      <p:grpSp>
        <p:nvGrpSpPr>
          <p:cNvPr id="8" name="Group"/>
          <p:cNvGrpSpPr/>
          <p:nvPr/>
        </p:nvGrpSpPr>
        <p:grpSpPr>
          <a:xfrm>
            <a:off x="8686658" y="7007407"/>
            <a:ext cx="1198488" cy="450744"/>
            <a:chOff x="0" y="0"/>
            <a:chExt cx="1197354" cy="450554"/>
          </a:xfrm>
        </p:grpSpPr>
        <p:pic>
          <p:nvPicPr>
            <p:cNvPr id="6" name="image5.png" descr="image5.png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0" y="0"/>
              <a:ext cx="305882" cy="45055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" name="Image" descr="Image"/>
            <p:cNvPicPr>
              <a:picLocks noChangeAspect="1"/>
            </p:cNvPicPr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360026" y="0"/>
              <a:ext cx="837329" cy="45055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9" name="ORNL McStas workshop, October 18th-19th 2018"/>
          <p:cNvSpPr txBox="1"/>
          <p:nvPr/>
        </p:nvSpPr>
        <p:spPr>
          <a:xfrm>
            <a:off x="379106" y="7253060"/>
            <a:ext cx="3545343" cy="2771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38" rIns="45738">
            <a:spAutoFit/>
          </a:bodyPr>
          <a:lstStyle>
            <a:lvl1pPr>
              <a:defRPr sz="1200"/>
            </a:lvl1pPr>
          </a:lstStyle>
          <a:p>
            <a:r>
              <a:rPr sz="1200"/>
              <a:t>ORNL McStas workshop, October 18th-19th 2018</a:t>
            </a:r>
          </a:p>
        </p:txBody>
      </p:sp>
      <p:grpSp>
        <p:nvGrpSpPr>
          <p:cNvPr id="14" name="Group"/>
          <p:cNvGrpSpPr/>
          <p:nvPr/>
        </p:nvGrpSpPr>
        <p:grpSpPr>
          <a:xfrm>
            <a:off x="8890354" y="38117"/>
            <a:ext cx="1193118" cy="996009"/>
            <a:chOff x="0" y="0"/>
            <a:chExt cx="1191989" cy="995590"/>
          </a:xfrm>
        </p:grpSpPr>
        <p:grpSp>
          <p:nvGrpSpPr>
            <p:cNvPr id="12" name="Group"/>
            <p:cNvGrpSpPr/>
            <p:nvPr/>
          </p:nvGrpSpPr>
          <p:grpSpPr>
            <a:xfrm>
              <a:off x="6565" y="0"/>
              <a:ext cx="1168401" cy="673100"/>
              <a:chOff x="0" y="0"/>
              <a:chExt cx="1168400" cy="673100"/>
            </a:xfrm>
          </p:grpSpPr>
          <p:pic>
            <p:nvPicPr>
              <p:cNvPr id="10" name="Image" descr="Image"/>
              <p:cNvPicPr>
                <a:picLocks noChangeAspect="1"/>
              </p:cNvPicPr>
              <p:nvPr/>
            </p:nvPicPr>
            <p:blipFill>
              <a:blip r:embed="rId10">
                <a:extLst/>
              </a:blip>
              <a:stretch>
                <a:fillRect/>
              </a:stretch>
            </p:blipFill>
            <p:spPr>
              <a:xfrm>
                <a:off x="0" y="0"/>
                <a:ext cx="1168400" cy="31750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1" name="Image" descr="Image"/>
              <p:cNvPicPr>
                <a:picLocks noChangeAspect="1"/>
              </p:cNvPicPr>
              <p:nvPr/>
            </p:nvPicPr>
            <p:blipFill>
              <a:blip r:embed="rId11">
                <a:extLst/>
              </a:blip>
              <a:stretch>
                <a:fillRect/>
              </a:stretch>
            </p:blipFill>
            <p:spPr>
              <a:xfrm>
                <a:off x="6350" y="355600"/>
                <a:ext cx="1155700" cy="31750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13" name="October 2018"/>
            <p:cNvSpPr txBox="1"/>
            <p:nvPr/>
          </p:nvSpPr>
          <p:spPr>
            <a:xfrm>
              <a:off x="0" y="687687"/>
              <a:ext cx="1191989" cy="30790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1400"/>
              </a:lvl1pPr>
            </a:lstStyle>
            <a:p>
              <a:r>
                <a:rPr sz="1401"/>
                <a:t>October 2018</a:t>
              </a:r>
            </a:p>
          </p:txBody>
        </p:sp>
      </p:grpSp>
      <p:pic>
        <p:nvPicPr>
          <p:cNvPr id="15" name="Image" descr="Image"/>
          <p:cNvPicPr>
            <a:picLocks noChangeAspect="1"/>
          </p:cNvPicPr>
          <p:nvPr/>
        </p:nvPicPr>
        <p:blipFill>
          <a:blip r:embed="rId12">
            <a:extLst/>
          </a:blip>
          <a:srcRect l="39855" t="5205" r="39855"/>
          <a:stretch>
            <a:fillRect/>
          </a:stretch>
        </p:blipFill>
        <p:spPr>
          <a:xfrm>
            <a:off x="8406636" y="1367213"/>
            <a:ext cx="1674124" cy="5206589"/>
          </a:xfrm>
          <a:prstGeom prst="rect">
            <a:avLst/>
          </a:prstGeom>
          <a:ln w="12700">
            <a:miter lim="400000"/>
          </a:ln>
        </p:spPr>
      </p:pic>
      <p:sp>
        <p:nvSpPr>
          <p:cNvPr id="16" name="Talk / material title…"/>
          <p:cNvSpPr txBox="1"/>
          <p:nvPr/>
        </p:nvSpPr>
        <p:spPr>
          <a:xfrm>
            <a:off x="2991667" y="2702354"/>
            <a:ext cx="2890699" cy="1339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38" rIns="45738">
            <a:spAutoFit/>
          </a:bodyPr>
          <a:lstStyle/>
          <a:p>
            <a:pPr>
              <a:defRPr sz="2700"/>
            </a:pPr>
            <a:r>
              <a:rPr sz="2701"/>
              <a:t>Talk / material title</a:t>
            </a:r>
          </a:p>
          <a:p>
            <a:pPr>
              <a:defRPr sz="2700"/>
            </a:pPr>
            <a:endParaRPr sz="2701"/>
          </a:p>
          <a:p>
            <a:pPr>
              <a:defRPr sz="2700"/>
            </a:pPr>
            <a:r>
              <a:rPr sz="2701"/>
              <a:t>Presenter: </a:t>
            </a:r>
          </a:p>
        </p:txBody>
      </p:sp>
      <p:sp>
        <p:nvSpPr>
          <p:cNvPr id="17" name="… Date and time"/>
          <p:cNvSpPr txBox="1"/>
          <p:nvPr/>
        </p:nvSpPr>
        <p:spPr>
          <a:xfrm>
            <a:off x="263427" y="538685"/>
            <a:ext cx="1830113" cy="3696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38" rIns="45738">
            <a:spAutoFit/>
          </a:bodyPr>
          <a:lstStyle/>
          <a:p>
            <a:r>
              <a:rPr sz="1801"/>
              <a:t>… Date and time</a:t>
            </a:r>
          </a:p>
        </p:txBody>
      </p:sp>
      <p:sp>
        <p:nvSpPr>
          <p:cNvPr id="18" name="Title Text"/>
          <p:cNvSpPr txBox="1">
            <a:spLocks noGrp="1"/>
          </p:cNvSpPr>
          <p:nvPr>
            <p:ph type="title"/>
          </p:nvPr>
        </p:nvSpPr>
        <p:spPr>
          <a:xfrm>
            <a:off x="504032" y="101496"/>
            <a:ext cx="9072564" cy="16624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r>
              <a:t>Title Text</a:t>
            </a:r>
          </a:p>
        </p:txBody>
      </p:sp>
      <p:sp>
        <p:nvSpPr>
          <p:cNvPr id="19" name="Body Level One…"/>
          <p:cNvSpPr txBox="1">
            <a:spLocks noGrp="1"/>
          </p:cNvSpPr>
          <p:nvPr>
            <p:ph type="body" idx="1"/>
          </p:nvPr>
        </p:nvSpPr>
        <p:spPr>
          <a:xfrm>
            <a:off x="504032" y="1763924"/>
            <a:ext cx="9072564" cy="57957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20" name="pasted-image.tiff">
            <a:extLst>
              <a:ext uri="{FF2B5EF4-FFF2-40B4-BE49-F238E27FC236}">
                <a16:creationId xmlns:a16="http://schemas.microsoft.com/office/drawing/2014/main" id="{49C6B65F-A91F-D04E-9EE9-1540CA2EE07B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/>
          </a:blip>
          <a:stretch>
            <a:fillRect/>
          </a:stretch>
        </p:blipFill>
        <p:spPr>
          <a:xfrm>
            <a:off x="8684343" y="0"/>
            <a:ext cx="1940861" cy="7559675"/>
          </a:xfrm>
          <a:prstGeom prst="rect">
            <a:avLst/>
          </a:prstGeom>
          <a:ln w="12700">
            <a:miter lim="400000"/>
          </a:ln>
        </p:spPr>
      </p:pic>
      <p:pic>
        <p:nvPicPr>
          <p:cNvPr id="21" name="pasted-image.tiff">
            <a:extLst>
              <a:ext uri="{FF2B5EF4-FFF2-40B4-BE49-F238E27FC236}">
                <a16:creationId xmlns:a16="http://schemas.microsoft.com/office/drawing/2014/main" id="{7EB8F673-1C68-6548-883B-B598D666F010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/>
          </a:blip>
          <a:stretch>
            <a:fillRect/>
          </a:stretch>
        </p:blipFill>
        <p:spPr>
          <a:xfrm>
            <a:off x="6276252" y="91159"/>
            <a:ext cx="3737331" cy="874085"/>
          </a:xfrm>
          <a:prstGeom prst="rect">
            <a:avLst/>
          </a:prstGeom>
          <a:ln w="12700">
            <a:solidFill>
              <a:schemeClr val="accent1">
                <a:lumOff val="11862"/>
              </a:schemeClr>
            </a:solidFill>
          </a:ln>
        </p:spPr>
      </p:pic>
      <p:pic>
        <p:nvPicPr>
          <p:cNvPr id="22" name="image5.png">
            <a:extLst>
              <a:ext uri="{FF2B5EF4-FFF2-40B4-BE49-F238E27FC236}">
                <a16:creationId xmlns:a16="http://schemas.microsoft.com/office/drawing/2014/main" id="{3439CC75-8FBC-3941-8F85-12AA7F687C34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/>
          </a:blip>
          <a:stretch>
            <a:fillRect/>
          </a:stretch>
        </p:blipFill>
        <p:spPr>
          <a:xfrm>
            <a:off x="7485429" y="6883116"/>
            <a:ext cx="428274" cy="630503"/>
          </a:xfrm>
          <a:prstGeom prst="rect">
            <a:avLst/>
          </a:prstGeom>
          <a:ln w="12700">
            <a:miter lim="400000"/>
          </a:ln>
        </p:spPr>
      </p:pic>
      <p:pic>
        <p:nvPicPr>
          <p:cNvPr id="23" name="pasted-image.tiff">
            <a:extLst>
              <a:ext uri="{FF2B5EF4-FFF2-40B4-BE49-F238E27FC236}">
                <a16:creationId xmlns:a16="http://schemas.microsoft.com/office/drawing/2014/main" id="{25522DD3-F3C7-2C49-B2C9-A1FCD202EFE0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/>
          </a:blip>
          <a:stretch>
            <a:fillRect/>
          </a:stretch>
        </p:blipFill>
        <p:spPr>
          <a:xfrm>
            <a:off x="7989513" y="6883116"/>
            <a:ext cx="1172367" cy="630503"/>
          </a:xfrm>
          <a:prstGeom prst="rect">
            <a:avLst/>
          </a:prstGeom>
          <a:ln w="12700">
            <a:miter lim="400000"/>
          </a:ln>
        </p:spPr>
      </p:pic>
      <p:pic>
        <p:nvPicPr>
          <p:cNvPr id="24" name="Picture 8">
            <a:extLst>
              <a:ext uri="{FF2B5EF4-FFF2-40B4-BE49-F238E27FC236}">
                <a16:creationId xmlns:a16="http://schemas.microsoft.com/office/drawing/2014/main" id="{FB178FDC-C97F-7247-8196-5CE620B6640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5052" y="6966290"/>
            <a:ext cx="131445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53064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</p:sldLayoutIdLst>
  <p:transition spd="med"/>
  <p:txStyles>
    <p:titleStyle>
      <a:lvl1pPr marL="0" marR="0" indent="0" algn="l" defTabSz="914766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2" b="0" i="1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1pPr>
      <a:lvl2pPr marL="0" marR="0" indent="0" algn="l" defTabSz="914766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2" b="0" i="1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2pPr>
      <a:lvl3pPr marL="0" marR="0" indent="0" algn="l" defTabSz="914766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2" b="0" i="1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3pPr>
      <a:lvl4pPr marL="0" marR="0" indent="0" algn="l" defTabSz="914766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2" b="0" i="1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4pPr>
      <a:lvl5pPr marL="0" marR="0" indent="0" algn="l" defTabSz="914766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2" b="0" i="1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5pPr>
      <a:lvl6pPr marL="0" marR="0" indent="0" algn="l" defTabSz="914766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2" b="0" i="1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6pPr>
      <a:lvl7pPr marL="0" marR="0" indent="0" algn="l" defTabSz="914766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2" b="0" i="1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7pPr>
      <a:lvl8pPr marL="0" marR="0" indent="0" algn="l" defTabSz="914766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2" b="0" i="1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8pPr>
      <a:lvl9pPr marL="0" marR="0" indent="0" algn="l" defTabSz="914766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2" b="0" i="1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9pPr>
    </p:titleStyle>
    <p:bodyStyle>
      <a:lvl1pPr marL="228691" marR="0" indent="-228691" algn="l" defTabSz="914766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45000"/>
        <a:buFont typeface="Helvetica Neue"/>
        <a:buChar char="l"/>
        <a:tabLst/>
        <a:defRPr sz="3201" b="0" i="1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1pPr>
      <a:lvl2pPr marL="718744" marR="0" indent="-261362" algn="l" defTabSz="914766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75000"/>
        <a:buFont typeface="Helvetica Neue"/>
        <a:buChar char="-"/>
        <a:tabLst/>
        <a:defRPr sz="3201" b="0" i="1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2pPr>
      <a:lvl3pPr marL="1219688" marR="0" indent="-304922" algn="l" defTabSz="914766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45000"/>
        <a:buFont typeface="Helvetica Neue"/>
        <a:buChar char="l"/>
        <a:tabLst/>
        <a:defRPr sz="3201" b="0" i="1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3pPr>
      <a:lvl4pPr marL="1738055" marR="0" indent="-365906" algn="l" defTabSz="914766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75000"/>
        <a:buFont typeface="Helvetica Neue"/>
        <a:buChar char="-"/>
        <a:tabLst/>
        <a:defRPr sz="3201" b="0" i="1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4pPr>
      <a:lvl5pPr marL="2195438" marR="0" indent="-365906" algn="l" defTabSz="914766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45000"/>
        <a:buFont typeface="Helvetica Neue"/>
        <a:buChar char="l"/>
        <a:tabLst/>
        <a:defRPr sz="3201" b="0" i="1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5pPr>
      <a:lvl6pPr marL="2652821" marR="0" indent="-365906" algn="l" defTabSz="914766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45000"/>
        <a:buFont typeface="Helvetica Neue"/>
        <a:buChar char="l"/>
        <a:tabLst/>
        <a:defRPr sz="3201" b="0" i="1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6pPr>
      <a:lvl7pPr marL="3110204" marR="0" indent="-365906" algn="l" defTabSz="914766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45000"/>
        <a:buFont typeface="Helvetica Neue"/>
        <a:buChar char="l"/>
        <a:tabLst/>
        <a:defRPr sz="3201" b="0" i="1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7pPr>
      <a:lvl8pPr marL="3608243" marR="0" indent="-406563" algn="l" defTabSz="914766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Helvetica Neue"/>
        <a:buChar char="•"/>
        <a:tabLst/>
        <a:defRPr sz="3201" b="0" i="1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8pPr>
      <a:lvl9pPr marL="4065626" marR="0" indent="-406563" algn="l" defTabSz="914766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Helvetica Neue"/>
        <a:buChar char="•"/>
        <a:tabLst/>
        <a:defRPr sz="3201" b="0" i="1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9pPr>
    </p:bodyStyle>
    <p:otherStyle>
      <a:lvl1pPr marL="0" marR="0" indent="0" algn="l" defTabSz="914766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1" b="0" i="1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57383" algn="l" defTabSz="914766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1" b="0" i="1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14766" algn="l" defTabSz="914766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1" b="0" i="1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372149" algn="l" defTabSz="914766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1" b="0" i="1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829532" algn="l" defTabSz="914766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1" b="0" i="1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2286914" algn="l" defTabSz="914766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1" b="0" i="1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2744297" algn="l" defTabSz="914766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1" b="0" i="1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3201680" algn="l" defTabSz="914766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1" b="0" i="1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3659063" algn="l" defTabSz="914766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1" b="0" i="1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80472" y="3224182"/>
            <a:ext cx="445935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5.2	-	Moving Optics</a:t>
            </a:r>
            <a:endParaRPr lang="en-US" sz="3200" dirty="0"/>
          </a:p>
          <a:p>
            <a:pPr marL="285750" indent="-285750" algn="ctr">
              <a:buFont typeface="Arial"/>
              <a:buChar char="•"/>
            </a:pPr>
            <a:endParaRPr lang="en-US" sz="3200" dirty="0"/>
          </a:p>
          <a:p>
            <a:pPr marL="285750" indent="-285750" algn="ctr">
              <a:buFont typeface="Arial"/>
              <a:buChar char="•"/>
            </a:pPr>
            <a:r>
              <a:rPr lang="en-US" sz="3200" dirty="0"/>
              <a:t>Velocity selector</a:t>
            </a:r>
          </a:p>
          <a:p>
            <a:pPr marL="285750" indent="-285750" algn="ctr">
              <a:buFont typeface="Arial"/>
              <a:buChar char="•"/>
            </a:pPr>
            <a:r>
              <a:rPr lang="en-US" sz="3200" dirty="0"/>
              <a:t>Disk Chopper</a:t>
            </a:r>
          </a:p>
          <a:p>
            <a:pPr marL="285750" indent="-285750" algn="ctr">
              <a:buFont typeface="Arial"/>
              <a:buChar char="•"/>
            </a:pPr>
            <a:r>
              <a:rPr lang="en-US" sz="3200" dirty="0"/>
              <a:t>Fermi Chopper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577920" y="2455170"/>
            <a:ext cx="1605845" cy="571440"/>
          </a:xfrm>
          <a:prstGeom prst="roundRect">
            <a:avLst/>
          </a:prstGeom>
          <a:gradFill flip="none" rotWithShape="1">
            <a:gsLst>
              <a:gs pos="0">
                <a:srgbClr val="A603AB"/>
              </a:gs>
              <a:gs pos="21001">
                <a:srgbClr val="0819FB"/>
              </a:gs>
              <a:gs pos="35001">
                <a:srgbClr val="1A8D48"/>
              </a:gs>
              <a:gs pos="52000">
                <a:srgbClr val="FFFF00"/>
              </a:gs>
              <a:gs pos="73000">
                <a:srgbClr val="EE3F17"/>
              </a:gs>
              <a:gs pos="88000">
                <a:srgbClr val="E81766"/>
              </a:gs>
              <a:gs pos="100000">
                <a:srgbClr val="A603AB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/>
          <p:cNvSpPr/>
          <p:nvPr/>
        </p:nvSpPr>
        <p:spPr>
          <a:xfrm>
            <a:off x="5954547" y="2455170"/>
            <a:ext cx="2711801" cy="571440"/>
          </a:xfrm>
          <a:prstGeom prst="roundRect">
            <a:avLst/>
          </a:prstGeom>
          <a:gradFill flip="none" rotWithShape="1">
            <a:gsLst>
              <a:gs pos="0">
                <a:srgbClr val="A603AB"/>
              </a:gs>
              <a:gs pos="21001">
                <a:srgbClr val="0819FB"/>
              </a:gs>
              <a:gs pos="35001">
                <a:srgbClr val="1A8D48"/>
              </a:gs>
              <a:gs pos="52000">
                <a:srgbClr val="FFFF00"/>
              </a:gs>
              <a:gs pos="73000">
                <a:srgbClr val="EE3F17"/>
              </a:gs>
              <a:gs pos="88000">
                <a:srgbClr val="E81766"/>
              </a:gs>
              <a:gs pos="100000">
                <a:srgbClr val="A603AB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794" tIns="50397" rIns="100794" bIns="50397"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2914084" y="2455170"/>
            <a:ext cx="183539" cy="571440"/>
          </a:xfrm>
          <a:prstGeom prst="roundRect">
            <a:avLst/>
          </a:prstGeom>
          <a:gradFill flip="none" rotWithShape="1">
            <a:gsLst>
              <a:gs pos="0">
                <a:srgbClr val="A603AB"/>
              </a:gs>
              <a:gs pos="21001">
                <a:srgbClr val="0819FB"/>
              </a:gs>
              <a:gs pos="35001">
                <a:srgbClr val="1A8D48"/>
              </a:gs>
              <a:gs pos="52000">
                <a:srgbClr val="FFFF00"/>
              </a:gs>
              <a:gs pos="73000">
                <a:srgbClr val="EE3F17"/>
              </a:gs>
              <a:gs pos="88000">
                <a:srgbClr val="E81766"/>
              </a:gs>
              <a:gs pos="100000">
                <a:srgbClr val="A603AB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3994098" y="2455170"/>
            <a:ext cx="396919" cy="571440"/>
          </a:xfrm>
          <a:prstGeom prst="roundRect">
            <a:avLst/>
          </a:prstGeom>
          <a:gradFill flip="none" rotWithShape="1">
            <a:gsLst>
              <a:gs pos="0">
                <a:srgbClr val="A603AB"/>
              </a:gs>
              <a:gs pos="21001">
                <a:srgbClr val="0819FB"/>
              </a:gs>
              <a:gs pos="35001">
                <a:srgbClr val="1A8D48"/>
              </a:gs>
              <a:gs pos="52000">
                <a:srgbClr val="FFFF00"/>
              </a:gs>
              <a:gs pos="73000">
                <a:srgbClr val="EE3F17"/>
              </a:gs>
              <a:gs pos="88000">
                <a:srgbClr val="E81766"/>
              </a:gs>
              <a:gs pos="100000">
                <a:srgbClr val="A603AB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 flipH="1">
            <a:off x="2229484" y="1958542"/>
            <a:ext cx="45719" cy="164992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50132A8C-6790-F640-BFE5-A5B495445F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a-DK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/>
        </p:nvSpPr>
        <p:spPr>
          <a:xfrm>
            <a:off x="304800" y="177800"/>
            <a:ext cx="8534400" cy="872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/>
          <a:p>
            <a:endParaRPr dirty="0"/>
          </a:p>
          <a:p>
            <a:pPr algn="ctr"/>
            <a:r>
              <a:rPr lang="de-CH" sz="3200" dirty="0"/>
              <a:t>DISK CHOPPER_S</a:t>
            </a:r>
            <a:endParaRPr sz="3200" dirty="0"/>
          </a:p>
        </p:txBody>
      </p:sp>
      <p:pic>
        <p:nvPicPr>
          <p:cNvPr id="84" name="DiskChop2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74700" y="2413000"/>
            <a:ext cx="8039100" cy="424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533487"/>
      </p:ext>
    </p:extLst>
  </p:cSld>
  <p:clrMapOvr>
    <a:masterClrMapping/>
  </p:clrMapOvr>
  <p:transition spd="slow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/>
          <p:nvPr/>
        </p:nvSpPr>
        <p:spPr>
          <a:xfrm>
            <a:off x="431800" y="228600"/>
            <a:ext cx="8305800" cy="595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algn="ctr"/>
            <a:r>
              <a:rPr lang="de-CH" sz="3200" dirty="0"/>
              <a:t>FERMI CHOPPER</a:t>
            </a:r>
            <a:endParaRPr sz="3200" dirty="0"/>
          </a:p>
        </p:txBody>
      </p:sp>
      <p:pic>
        <p:nvPicPr>
          <p:cNvPr id="126" name="FermiChop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7500" y="1397000"/>
            <a:ext cx="8140700" cy="45339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A714D52-6219-6149-81D1-8BA3C3B59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39E8FF-9B5B-FD48-A9C7-B8AFF213D4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780071672"/>
      </p:ext>
    </p:extLst>
  </p:cSld>
  <p:clrMapOvr>
    <a:masterClrMapping/>
  </p:clrMapOvr>
  <p:transition spd="slow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/>
          <p:nvPr/>
        </p:nvSpPr>
        <p:spPr>
          <a:xfrm>
            <a:off x="304800" y="1427465"/>
            <a:ext cx="8305800" cy="4719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/>
          <a:p>
            <a:r>
              <a:rPr sz="2400" b="1" dirty="0"/>
              <a:t>Exercise </a:t>
            </a:r>
          </a:p>
          <a:p>
            <a:endParaRPr sz="2400" dirty="0"/>
          </a:p>
          <a:p>
            <a:pPr marL="285750" indent="-285750">
              <a:buFont typeface="Arial"/>
              <a:buChar char="•"/>
            </a:pPr>
            <a:r>
              <a:rPr sz="2400" dirty="0"/>
              <a:t>Open the Ex_</a:t>
            </a:r>
            <a:r>
              <a:rPr lang="en-CA" sz="2400" dirty="0"/>
              <a:t>4</a:t>
            </a:r>
            <a:r>
              <a:rPr sz="2400"/>
              <a:t>_2</a:t>
            </a:r>
            <a:r>
              <a:rPr lang="en-CA" sz="2400" dirty="0"/>
              <a:t>_</a:t>
            </a:r>
            <a:r>
              <a:rPr lang="en-CA" sz="2400" dirty="0" err="1"/>
              <a:t>DiskChopper</a:t>
            </a:r>
            <a:r>
              <a:rPr sz="2400" dirty="0"/>
              <a:t>.instr instrument</a:t>
            </a:r>
            <a:endParaRPr lang="fr-CH" sz="2400" dirty="0"/>
          </a:p>
          <a:p>
            <a:pPr marL="285750" indent="-285750">
              <a:buFont typeface="Arial"/>
              <a:buChar char="•"/>
            </a:pPr>
            <a:endParaRPr sz="2400" dirty="0"/>
          </a:p>
          <a:p>
            <a:endParaRPr sz="2400" dirty="0"/>
          </a:p>
          <a:p>
            <a:pPr marL="285750" indent="-285750">
              <a:buFont typeface="Arial"/>
              <a:buChar char="•"/>
            </a:pPr>
            <a:r>
              <a:rPr sz="2400" dirty="0"/>
              <a:t>Notice use of the EXTEND %{    %} section, defining a time structure (1 second, flat distribution)</a:t>
            </a:r>
          </a:p>
          <a:p>
            <a:endParaRPr sz="2400" dirty="0"/>
          </a:p>
          <a:p>
            <a:pPr marL="285750" indent="-285750">
              <a:buFont typeface="Arial"/>
              <a:buChar char="•"/>
            </a:pPr>
            <a:r>
              <a:rPr sz="2400" dirty="0"/>
              <a:t>Notice use of Monitor_nD, our “Swiss army knife” monitor</a:t>
            </a:r>
          </a:p>
          <a:p>
            <a:pPr lvl="2"/>
            <a:r>
              <a:rPr sz="2400" dirty="0"/>
              <a:t>options=”t auto bins=200”</a:t>
            </a:r>
          </a:p>
          <a:p>
            <a:pPr lvl="2"/>
            <a:r>
              <a:rPr sz="2400" dirty="0"/>
              <a:t>options="t auto bins=200 x auto bins=200"</a:t>
            </a:r>
            <a:endParaRPr lang="en-CA" sz="2400" dirty="0"/>
          </a:p>
          <a:p>
            <a:pPr lvl="2"/>
            <a:endParaRPr dirty="0"/>
          </a:p>
          <a:p>
            <a:pPr lvl="2"/>
            <a:endParaRPr dirty="0"/>
          </a:p>
        </p:txBody>
      </p:sp>
      <p:sp>
        <p:nvSpPr>
          <p:cNvPr id="3" name="Shape 92"/>
          <p:cNvSpPr/>
          <p:nvPr/>
        </p:nvSpPr>
        <p:spPr>
          <a:xfrm>
            <a:off x="304800" y="177800"/>
            <a:ext cx="8534400" cy="872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algn="ctr"/>
            <a:r>
              <a:rPr lang="de-CH" sz="3200" dirty="0"/>
              <a:t>DISK CHOPPER</a:t>
            </a:r>
            <a:endParaRPr sz="3200" dirty="0"/>
          </a:p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94917481"/>
      </p:ext>
    </p:extLst>
  </p:cSld>
  <p:clrMapOvr>
    <a:masterClrMapping/>
  </p:clrMapOvr>
  <p:transition spd="slow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/>
          <p:nvPr/>
        </p:nvSpPr>
        <p:spPr>
          <a:xfrm>
            <a:off x="143832" y="1872408"/>
            <a:ext cx="8534400" cy="44422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/>
          <a:p>
            <a:r>
              <a:rPr lang="de-CH" sz="2400" b="1" dirty="0" err="1"/>
              <a:t>Exercice</a:t>
            </a:r>
            <a:r>
              <a:rPr lang="de-CH" sz="2400" b="1" dirty="0"/>
              <a:t> </a:t>
            </a:r>
            <a:r>
              <a:rPr sz="2400" dirty="0"/>
              <a:t>: </a:t>
            </a:r>
          </a:p>
          <a:p>
            <a:endParaRPr lang="de-CH" sz="2400" dirty="0"/>
          </a:p>
          <a:p>
            <a:pPr marL="342900" indent="-342900">
              <a:buFont typeface="Arial"/>
              <a:buChar char="•"/>
            </a:pPr>
            <a:r>
              <a:rPr lang="de-CH" sz="2400" b="1" dirty="0">
                <a:solidFill>
                  <a:srgbClr val="000000"/>
                </a:solidFill>
              </a:rPr>
              <a:t>Insert</a:t>
            </a:r>
            <a:r>
              <a:rPr lang="de-CH" sz="2400" b="1" dirty="0"/>
              <a:t> </a:t>
            </a:r>
            <a:r>
              <a:rPr lang="de-CH" sz="2400" dirty="0"/>
              <a:t>a </a:t>
            </a:r>
            <a:r>
              <a:rPr lang="de-CH" sz="2400" dirty="0" err="1"/>
              <a:t>disk</a:t>
            </a:r>
            <a:r>
              <a:rPr lang="de-CH" sz="2400" dirty="0"/>
              <a:t> </a:t>
            </a:r>
            <a:r>
              <a:rPr lang="de-CH" sz="2400" dirty="0" err="1"/>
              <a:t>chopper</a:t>
            </a:r>
            <a:r>
              <a:rPr lang="de-CH" sz="2400" dirty="0"/>
              <a:t> 0.5 mm after </a:t>
            </a:r>
            <a:r>
              <a:rPr lang="de-CH" sz="2400" dirty="0" err="1"/>
              <a:t>guide</a:t>
            </a:r>
            <a:r>
              <a:rPr lang="de-CH" sz="2400" dirty="0"/>
              <a:t> </a:t>
            </a:r>
            <a:r>
              <a:rPr lang="de-CH" sz="2400" dirty="0" err="1"/>
              <a:t>exit</a:t>
            </a:r>
            <a:endParaRPr lang="de-CH" sz="2400" dirty="0"/>
          </a:p>
          <a:p>
            <a:endParaRPr sz="2400" dirty="0"/>
          </a:p>
          <a:p>
            <a:pPr marL="342900" indent="-342900">
              <a:buFont typeface="Arial"/>
              <a:buChar char="•"/>
            </a:pPr>
            <a:r>
              <a:rPr lang="de-CH" sz="2400" dirty="0" err="1"/>
              <a:t>Chopper</a:t>
            </a:r>
            <a:r>
              <a:rPr lang="de-CH" sz="2400" dirty="0"/>
              <a:t> </a:t>
            </a:r>
            <a:r>
              <a:rPr lang="de-CH" sz="2400" dirty="0" err="1"/>
              <a:t>Component</a:t>
            </a:r>
            <a:r>
              <a:rPr lang="de-CH" sz="2400" dirty="0"/>
              <a:t> Parameters: </a:t>
            </a:r>
            <a:endParaRPr sz="2400" dirty="0"/>
          </a:p>
          <a:p>
            <a:pPr lvl="1"/>
            <a:r>
              <a:rPr sz="2400" dirty="0"/>
              <a:t>- radius of disk-chopper (we use 0.5 m)</a:t>
            </a:r>
          </a:p>
          <a:p>
            <a:pPr lvl="1"/>
            <a:r>
              <a:rPr sz="2400" dirty="0"/>
              <a:t>- n, number of openings (we use 2)</a:t>
            </a:r>
          </a:p>
          <a:p>
            <a:pPr lvl="1"/>
            <a:r>
              <a:rPr sz="2400" dirty="0"/>
              <a:t>- </a:t>
            </a:r>
            <a:r>
              <a:rPr lang="en-US" sz="2400" dirty="0"/>
              <a:t>P</a:t>
            </a:r>
            <a:r>
              <a:rPr lang="en-CA" sz="2400" dirty="0" err="1"/>
              <a:t>hase</a:t>
            </a:r>
            <a:r>
              <a:rPr lang="en-CA" sz="2400" dirty="0"/>
              <a:t> </a:t>
            </a:r>
            <a:r>
              <a:rPr sz="2400" dirty="0"/>
              <a:t>(angular phase at t=0, in degrees, we use 90 deg)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/>
              <a:t>Instrument input parameters:</a:t>
            </a:r>
          </a:p>
          <a:p>
            <a:pPr lvl="2"/>
            <a:r>
              <a:rPr lang="en-US" sz="2400" dirty="0"/>
              <a:t>f (Hz) - chopper frequency  </a:t>
            </a:r>
          </a:p>
          <a:p>
            <a:pPr lvl="2"/>
            <a:r>
              <a:rPr lang="en-US" sz="2400" dirty="0"/>
              <a:t>Theta0 (degrees) - opening width of slits</a:t>
            </a:r>
          </a:p>
          <a:p>
            <a:pPr lvl="1"/>
            <a:endParaRPr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0" y="122101"/>
            <a:ext cx="9071280" cy="796320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sz="3200" dirty="0"/>
              <a:t>DISK CHOPPER</a:t>
            </a:r>
          </a:p>
        </p:txBody>
      </p:sp>
    </p:spTree>
    <p:extLst>
      <p:ext uri="{BB962C8B-B14F-4D97-AF65-F5344CB8AC3E}">
        <p14:creationId xmlns:p14="http://schemas.microsoft.com/office/powerpoint/2010/main" val="3389315198"/>
      </p:ext>
    </p:extLst>
  </p:cSld>
  <p:clrMapOvr>
    <a:masterClrMapping/>
  </p:clrMapOvr>
  <p:transition spd="slow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/>
          <p:nvPr/>
        </p:nvSpPr>
        <p:spPr>
          <a:xfrm>
            <a:off x="431800" y="1498685"/>
            <a:ext cx="8305800" cy="5550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/>
          <a:p>
            <a:r>
              <a:rPr lang="en-US" sz="2400" b="1" dirty="0"/>
              <a:t>Exercise</a:t>
            </a:r>
          </a:p>
          <a:p>
            <a:pPr marL="285750" indent="-285750">
              <a:buFont typeface="Arial"/>
              <a:buChar char="•"/>
            </a:pPr>
            <a:endParaRPr sz="2400" dirty="0"/>
          </a:p>
          <a:p>
            <a:pPr marL="285750" indent="-285750">
              <a:buFont typeface="Arial"/>
              <a:buChar char="•"/>
            </a:pPr>
            <a:r>
              <a:rPr sz="2400" dirty="0"/>
              <a:t>Make a TRACE to get an overview of the instrument</a:t>
            </a:r>
          </a:p>
          <a:p>
            <a:pPr marL="285750" indent="-285750">
              <a:buFont typeface="Arial"/>
              <a:buChar char="•"/>
            </a:pPr>
            <a:endParaRPr sz="2400" dirty="0"/>
          </a:p>
          <a:p>
            <a:pPr marL="285750" indent="-285750">
              <a:buFont typeface="Arial"/>
              <a:buChar char="•"/>
            </a:pPr>
            <a:r>
              <a:rPr sz="2400" dirty="0"/>
              <a:t>SIMULATE 1e7 neutrons at the default of f=5Hz and Theta0=10 degrees. While simulation is ongoing, estimate the number of pulses per second?</a:t>
            </a:r>
          </a:p>
          <a:p>
            <a:pPr marL="285750" indent="-285750">
              <a:buFont typeface="Arial"/>
              <a:buChar char="•"/>
            </a:pPr>
            <a:endParaRPr sz="2400" dirty="0"/>
          </a:p>
          <a:p>
            <a:pPr marL="285750" indent="-285750">
              <a:buFont typeface="Arial"/>
              <a:buChar char="•"/>
            </a:pPr>
            <a:r>
              <a:rPr sz="2400" dirty="0"/>
              <a:t>Try another 1e7 at f=1 hz. Notice space-time correlation in the third TOF panel</a:t>
            </a:r>
          </a:p>
          <a:p>
            <a:pPr marL="285750" indent="-285750">
              <a:buFont typeface="Arial"/>
              <a:buChar char="•"/>
            </a:pPr>
            <a:endParaRPr sz="2400" dirty="0"/>
          </a:p>
          <a:p>
            <a:pPr marL="285750" indent="-285750">
              <a:buFont typeface="Arial"/>
              <a:buChar char="•"/>
            </a:pPr>
            <a:r>
              <a:rPr sz="2400" dirty="0"/>
              <a:t>At a given frequency, try changing the Theta0 chopper opening to higher and lower value. Comment on the results.</a:t>
            </a:r>
          </a:p>
          <a:p>
            <a:endParaRPr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0" y="122101"/>
            <a:ext cx="9071280" cy="796320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sz="3200" dirty="0"/>
              <a:t>DISK CHOPPER</a:t>
            </a:r>
          </a:p>
        </p:txBody>
      </p:sp>
    </p:spTree>
    <p:extLst>
      <p:ext uri="{BB962C8B-B14F-4D97-AF65-F5344CB8AC3E}">
        <p14:creationId xmlns:p14="http://schemas.microsoft.com/office/powerpoint/2010/main" val="2689944388"/>
      </p:ext>
    </p:extLst>
  </p:cSld>
  <p:clrMapOvr>
    <a:masterClrMapping/>
  </p:clrMapOvr>
  <p:transition spd="slow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B222148-D4ED-894C-89CC-940EF911C5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4BDB92F-57E9-B64D-B808-1E52B6674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025701697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1096"/>
            <a:ext cx="9080500" cy="65405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360763D-6DA2-7A4D-832E-A7617207B3ED}"/>
              </a:ext>
            </a:extLst>
          </p:cNvPr>
          <p:cNvSpPr/>
          <p:nvPr/>
        </p:nvSpPr>
        <p:spPr>
          <a:xfrm>
            <a:off x="1608665" y="1540934"/>
            <a:ext cx="965201" cy="541866"/>
          </a:xfrm>
          <a:prstGeom prst="rect">
            <a:avLst/>
          </a:prstGeom>
          <a:solidFill>
            <a:srgbClr val="FFFFFF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chemeClr val="bg1">
                <a:alpha val="35000"/>
              </a:scheme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a-DK" sz="1800" b="0" i="1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54778818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2139"/>
            <a:ext cx="9080500" cy="67183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C8B12FD-37BE-6B4F-A60C-9D9491B94E33}"/>
              </a:ext>
            </a:extLst>
          </p:cNvPr>
          <p:cNvSpPr/>
          <p:nvPr/>
        </p:nvSpPr>
        <p:spPr>
          <a:xfrm>
            <a:off x="1337731" y="1100667"/>
            <a:ext cx="965201" cy="541866"/>
          </a:xfrm>
          <a:prstGeom prst="rect">
            <a:avLst/>
          </a:prstGeom>
          <a:solidFill>
            <a:srgbClr val="FFFFFF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chemeClr val="bg1">
                <a:alpha val="35000"/>
              </a:scheme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a-DK" sz="1800" b="0" i="1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39977897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29664" y="4776818"/>
            <a:ext cx="2936701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- From the hint (de Broglie)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038F5CC-3E81-E346-9E9E-F4F2D4AF89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Hints / </a:t>
            </a:r>
            <a:r>
              <a:rPr lang="da-DK" dirty="0" err="1"/>
              <a:t>results</a:t>
            </a:r>
            <a:endParaRPr lang="da-DK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732F31E-CFCE-C04E-A666-7220B73773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9664" y="1851945"/>
            <a:ext cx="2591648" cy="267018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DBE6F8D-8CF9-4642-B154-3CB51AD596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9863" y="4522128"/>
            <a:ext cx="3451249" cy="1756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701851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89661" y="1894090"/>
            <a:ext cx="6558686" cy="239819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40639" marR="40639" indent="0" algn="ctr" defTabSz="449262" rtl="0" fontAlgn="auto" latinLnBrk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Times New Roman"/>
              </a:rPr>
              <a:t>Velocity Selectors</a:t>
            </a:r>
          </a:p>
          <a:p>
            <a:pPr marL="40639" marR="40639" indent="0" algn="ctr" defTabSz="449262" rtl="0" fontAlgn="auto" latinLnBrk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3200" dirty="0">
              <a:solidFill>
                <a:srgbClr val="000000"/>
              </a:solidFill>
              <a:uFill>
                <a:solidFill>
                  <a:srgbClr val="000000"/>
                </a:solidFill>
              </a:uFill>
              <a:sym typeface="Times New Roman"/>
            </a:endParaRPr>
          </a:p>
          <a:p>
            <a:pPr marL="40639" marR="40639" indent="0" algn="ctr" defTabSz="449262" rtl="0" fontAlgn="auto" latinLnBrk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20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sym typeface="Times New Roman"/>
              </a:rPr>
              <a:t>- </a:t>
            </a:r>
          </a:p>
          <a:p>
            <a:pPr marL="40639" marR="40639" indent="0" algn="ctr" defTabSz="449262" rtl="0" fontAlgn="auto" latinLnBrk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3200" dirty="0">
              <a:solidFill>
                <a:srgbClr val="000000"/>
              </a:solidFill>
              <a:uFill>
                <a:solidFill>
                  <a:srgbClr val="000000"/>
                </a:solidFill>
              </a:uFill>
              <a:sym typeface="Times New Roman"/>
            </a:endParaRPr>
          </a:p>
          <a:p>
            <a:pPr marL="40639" marR="40639" indent="0" algn="ctr" defTabSz="449262" rtl="0" fontAlgn="auto" latinLnBrk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Times New Roman"/>
              </a:rPr>
              <a:t>Select</a:t>
            </a:r>
            <a:r>
              <a:rPr kumimoji="0" lang="en-US" sz="32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Times New Roman"/>
              </a:rPr>
              <a:t> the neutron energy you want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n-lt"/>
              <a:ea typeface="+mn-ea"/>
              <a:cs typeface="+mn-cs"/>
              <a:sym typeface="Times New Roman"/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577920" y="5067575"/>
            <a:ext cx="1605845" cy="571440"/>
          </a:xfrm>
          <a:prstGeom prst="roundRect">
            <a:avLst/>
          </a:prstGeom>
          <a:gradFill flip="none" rotWithShape="1">
            <a:gsLst>
              <a:gs pos="0">
                <a:srgbClr val="A603AB"/>
              </a:gs>
              <a:gs pos="21001">
                <a:srgbClr val="0819FB"/>
              </a:gs>
              <a:gs pos="35001">
                <a:srgbClr val="1A8D48"/>
              </a:gs>
              <a:gs pos="52000">
                <a:srgbClr val="FFFF00"/>
              </a:gs>
              <a:gs pos="73000">
                <a:srgbClr val="EE3F17"/>
              </a:gs>
              <a:gs pos="88000">
                <a:srgbClr val="E81766"/>
              </a:gs>
              <a:gs pos="100000">
                <a:srgbClr val="A603AB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/>
          <p:cNvSpPr/>
          <p:nvPr/>
        </p:nvSpPr>
        <p:spPr>
          <a:xfrm>
            <a:off x="2382255" y="5067575"/>
            <a:ext cx="5681213" cy="571440"/>
          </a:xfrm>
          <a:prstGeom prst="roundRect">
            <a:avLst/>
          </a:prstGeom>
          <a:solidFill>
            <a:srgbClr val="E419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794" tIns="50397" rIns="100794" bIns="50397"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 flipH="1">
            <a:off x="2229484" y="4570947"/>
            <a:ext cx="45719" cy="164992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C8042133-13FC-4242-AAFB-BE2BE86E0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735891775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528574" y="2348106"/>
            <a:ext cx="3933658" cy="1970383"/>
            <a:chOff x="444500" y="101600"/>
            <a:chExt cx="7327900" cy="2413000"/>
          </a:xfrm>
        </p:grpSpPr>
        <p:sp>
          <p:nvSpPr>
            <p:cNvPr id="3" name="Shape 45"/>
            <p:cNvSpPr/>
            <p:nvPr/>
          </p:nvSpPr>
          <p:spPr>
            <a:xfrm>
              <a:off x="2844800" y="101600"/>
              <a:ext cx="4914900" cy="2413000"/>
            </a:xfrm>
            <a:prstGeom prst="rect">
              <a:avLst/>
            </a:prstGeom>
            <a:solidFill>
              <a:srgbClr val="00C5FF"/>
            </a:solidFill>
            <a:ln>
              <a:solidFill>
                <a:srgbClr val="000000"/>
              </a:solidFill>
            </a:ln>
          </p:spPr>
          <p:txBody>
            <a:bodyPr lIns="50800" tIns="50800" rIns="50800" bIns="50800" anchor="ctr"/>
            <a:lstStyle/>
            <a:p>
              <a:endParaRPr/>
            </a:p>
          </p:txBody>
        </p:sp>
        <p:sp>
          <p:nvSpPr>
            <p:cNvPr id="4" name="Shape 52"/>
            <p:cNvSpPr/>
            <p:nvPr/>
          </p:nvSpPr>
          <p:spPr>
            <a:xfrm>
              <a:off x="444500" y="1244600"/>
              <a:ext cx="2120900" cy="152400"/>
            </a:xfrm>
            <a:prstGeom prst="rightArrow">
              <a:avLst>
                <a:gd name="adj1" fmla="val 32000"/>
                <a:gd name="adj2" fmla="val 366667"/>
              </a:avLst>
            </a:prstGeom>
            <a:solidFill>
              <a:srgbClr val="008000"/>
            </a:solidFill>
            <a:ln>
              <a:solidFill>
                <a:srgbClr val="000000"/>
              </a:solidFill>
            </a:ln>
          </p:spPr>
          <p:txBody>
            <a:bodyPr lIns="50800" tIns="50800" rIns="50800" bIns="50800" anchor="ctr"/>
            <a:lstStyle/>
            <a:p>
              <a:endParaRPr/>
            </a:p>
          </p:txBody>
        </p:sp>
        <p:sp>
          <p:nvSpPr>
            <p:cNvPr id="5" name="Shape 53"/>
            <p:cNvSpPr/>
            <p:nvPr/>
          </p:nvSpPr>
          <p:spPr>
            <a:xfrm>
              <a:off x="2844800" y="1041400"/>
              <a:ext cx="4914900" cy="635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3016" y="20329"/>
                    <a:pt x="6276" y="18635"/>
                    <a:pt x="6276" y="18635"/>
                  </a:cubicBezTo>
                  <a:lnTo>
                    <a:pt x="10270" y="15388"/>
                  </a:lnTo>
                  <a:lnTo>
                    <a:pt x="14835" y="10588"/>
                  </a:lnTo>
                  <a:lnTo>
                    <a:pt x="18666" y="4941"/>
                  </a:lnTo>
                  <a:lnTo>
                    <a:pt x="21600" y="0"/>
                  </a:lnTo>
                </a:path>
              </a:pathLst>
            </a:custGeom>
            <a:ln>
              <a:solidFill>
                <a:srgbClr val="000000"/>
              </a:solidFill>
            </a:ln>
          </p:spPr>
          <p:txBody>
            <a:bodyPr lIns="50800" tIns="50800" rIns="50800" bIns="50800" anchor="ctr"/>
            <a:lstStyle/>
            <a:p>
              <a:pPr marL="0" marR="0" algn="ctr" defTabSz="584200">
                <a:lnSpc>
                  <a:spcPct val="100000"/>
                </a:lnSpc>
                <a:defRPr sz="4200">
                  <a:uFillTx/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6" name="Shape 54"/>
            <p:cNvSpPr/>
            <p:nvPr/>
          </p:nvSpPr>
          <p:spPr>
            <a:xfrm>
              <a:off x="2857500" y="1308100"/>
              <a:ext cx="4914900" cy="635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3016" y="20329"/>
                    <a:pt x="6276" y="18635"/>
                    <a:pt x="6276" y="18635"/>
                  </a:cubicBezTo>
                  <a:lnTo>
                    <a:pt x="10270" y="15388"/>
                  </a:lnTo>
                  <a:lnTo>
                    <a:pt x="14835" y="10588"/>
                  </a:lnTo>
                  <a:lnTo>
                    <a:pt x="18666" y="4941"/>
                  </a:lnTo>
                  <a:lnTo>
                    <a:pt x="21600" y="0"/>
                  </a:lnTo>
                </a:path>
              </a:pathLst>
            </a:custGeom>
            <a:ln>
              <a:solidFill>
                <a:srgbClr val="000000"/>
              </a:solidFill>
            </a:ln>
          </p:spPr>
          <p:txBody>
            <a:bodyPr lIns="50800" tIns="50800" rIns="50800" bIns="50800" anchor="ctr"/>
            <a:lstStyle/>
            <a:p>
              <a:pPr marL="0" marR="0" algn="ctr" defTabSz="584200">
                <a:lnSpc>
                  <a:spcPct val="100000"/>
                </a:lnSpc>
                <a:defRPr sz="4200">
                  <a:uFillTx/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7" name="Shape 55"/>
            <p:cNvSpPr/>
            <p:nvPr/>
          </p:nvSpPr>
          <p:spPr>
            <a:xfrm>
              <a:off x="2857500" y="800100"/>
              <a:ext cx="4914900" cy="635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3016" y="20329"/>
                    <a:pt x="6276" y="18635"/>
                    <a:pt x="6276" y="18635"/>
                  </a:cubicBezTo>
                  <a:lnTo>
                    <a:pt x="10270" y="15388"/>
                  </a:lnTo>
                  <a:lnTo>
                    <a:pt x="14835" y="10588"/>
                  </a:lnTo>
                  <a:lnTo>
                    <a:pt x="18666" y="4941"/>
                  </a:lnTo>
                  <a:lnTo>
                    <a:pt x="21600" y="0"/>
                  </a:lnTo>
                </a:path>
              </a:pathLst>
            </a:custGeom>
            <a:ln>
              <a:solidFill>
                <a:srgbClr val="000000"/>
              </a:solidFill>
            </a:ln>
          </p:spPr>
          <p:txBody>
            <a:bodyPr lIns="50800" tIns="50800" rIns="50800" bIns="50800" anchor="ctr"/>
            <a:lstStyle/>
            <a:p>
              <a:pPr marL="0" marR="0" algn="ctr" defTabSz="584200">
                <a:lnSpc>
                  <a:spcPct val="100000"/>
                </a:lnSpc>
                <a:defRPr sz="4200">
                  <a:uFillTx/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8" name="Shape 56"/>
            <p:cNvSpPr/>
            <p:nvPr/>
          </p:nvSpPr>
          <p:spPr>
            <a:xfrm>
              <a:off x="2857500" y="546100"/>
              <a:ext cx="4914900" cy="635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3016" y="20329"/>
                    <a:pt x="6276" y="18635"/>
                    <a:pt x="6276" y="18635"/>
                  </a:cubicBezTo>
                  <a:lnTo>
                    <a:pt x="10270" y="15388"/>
                  </a:lnTo>
                  <a:lnTo>
                    <a:pt x="14835" y="10588"/>
                  </a:lnTo>
                  <a:lnTo>
                    <a:pt x="18666" y="4941"/>
                  </a:lnTo>
                  <a:lnTo>
                    <a:pt x="21600" y="0"/>
                  </a:lnTo>
                </a:path>
              </a:pathLst>
            </a:custGeom>
            <a:ln>
              <a:solidFill>
                <a:srgbClr val="000000"/>
              </a:solidFill>
            </a:ln>
          </p:spPr>
          <p:txBody>
            <a:bodyPr lIns="50800" tIns="50800" rIns="50800" bIns="50800" anchor="ctr"/>
            <a:lstStyle/>
            <a:p>
              <a:pPr marL="0" marR="0" algn="ctr" defTabSz="584200">
                <a:lnSpc>
                  <a:spcPct val="100000"/>
                </a:lnSpc>
                <a:defRPr sz="4200">
                  <a:uFillTx/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2551140" y="235880"/>
            <a:ext cx="5344337" cy="6242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40639" marR="40639" indent="0" algn="l" defTabSz="449262" rtl="0" fontAlgn="auto" latinLnBrk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Times New Roman"/>
              </a:rPr>
              <a:t>VELOCITY</a:t>
            </a:r>
            <a:r>
              <a:rPr kumimoji="0" lang="en-US" sz="360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Times New Roman"/>
              </a:rPr>
              <a:t> SELECTORS</a:t>
            </a:r>
            <a:endParaRPr kumimoji="0" lang="en-US" sz="360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n-lt"/>
              <a:ea typeface="+mn-ea"/>
              <a:cs typeface="+mn-cs"/>
              <a:sym typeface="Times New Roman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729318" y="4878549"/>
            <a:ext cx="1942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absorbing blades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H="1" flipV="1">
            <a:off x="6230850" y="3437003"/>
            <a:ext cx="1566614" cy="140593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3">
            <a:extLst>
              <a:ext uri="{FF2B5EF4-FFF2-40B4-BE49-F238E27FC236}">
                <a16:creationId xmlns:a16="http://schemas.microsoft.com/office/drawing/2014/main" id="{CA1D3826-3A88-0B4A-9849-A14D54F22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817790698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2736" y="2534275"/>
            <a:ext cx="4691200" cy="122441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551140" y="235880"/>
            <a:ext cx="5344337" cy="6242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40639" marR="40639" indent="0" algn="l" defTabSz="449262" rtl="0" fontAlgn="auto" latinLnBrk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Times New Roman"/>
              </a:rPr>
              <a:t>VELOCITY</a:t>
            </a:r>
            <a:r>
              <a:rPr kumimoji="0" lang="en-US" sz="360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Times New Roman"/>
              </a:rPr>
              <a:t> SELECTORS</a:t>
            </a:r>
            <a:endParaRPr kumimoji="0" lang="en-US" sz="360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n-lt"/>
              <a:ea typeface="+mn-ea"/>
              <a:cs typeface="+mn-cs"/>
              <a:sym typeface="Times New Roman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5AA32CF-9830-944F-ACEC-1474CCA5F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173965841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ILL_SANS_instrument_D11_1_Velocity_selector_4_5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64074" y="3196186"/>
            <a:ext cx="4064000" cy="2286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26987" y="5170090"/>
            <a:ext cx="1176698" cy="276486"/>
          </a:xfrm>
          <a:prstGeom prst="rect">
            <a:avLst/>
          </a:prstGeom>
          <a:solidFill>
            <a:srgbClr val="0D1433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40639" marR="40639" indent="0" algn="l" defTabSz="449262" rtl="0" fontAlgn="auto" latinLnBrk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Times New Roman"/>
              </a:rPr>
              <a:t>ILL.FR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815877" y="1849557"/>
            <a:ext cx="5643172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sym typeface="Times New Roman"/>
              </a:rPr>
              <a:t>‘broad’ </a:t>
            </a:r>
            <a:r>
              <a:rPr kumimoji="0" lang="en-US" sz="24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sym typeface="Times New Roman"/>
              </a:rPr>
              <a:t>monochromatization</a:t>
            </a: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sym typeface="Times New Roman"/>
              </a:rPr>
              <a:t> </a:t>
            </a:r>
            <a:r>
              <a:rPr lang="el-GR" sz="2400" dirty="0"/>
              <a:t>δλ/λ </a:t>
            </a:r>
            <a:r>
              <a:rPr lang="en-CA" sz="2400" dirty="0"/>
              <a:t> ≈ 10 %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sym typeface="Times New Roman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551140" y="235880"/>
            <a:ext cx="5344337" cy="6242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40639" marR="40639" indent="0" algn="l" defTabSz="449262" rtl="0" fontAlgn="auto" latinLnBrk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Times New Roman"/>
              </a:rPr>
              <a:t>VELOCITY</a:t>
            </a:r>
            <a:r>
              <a:rPr kumimoji="0" lang="en-US" sz="360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Times New Roman"/>
              </a:rPr>
              <a:t> SELECTORS</a:t>
            </a:r>
            <a:endParaRPr kumimoji="0" lang="en-US" sz="360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n-lt"/>
              <a:ea typeface="+mn-ea"/>
              <a:cs typeface="+mn-cs"/>
              <a:sym typeface="Times New Roman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5291666" y="3196186"/>
            <a:ext cx="2906022" cy="2359187"/>
            <a:chOff x="5291665" y="3087389"/>
            <a:chExt cx="3564913" cy="2764129"/>
          </a:xfrm>
        </p:grpSpPr>
        <p:grpSp>
          <p:nvGrpSpPr>
            <p:cNvPr id="8" name="Group 7"/>
            <p:cNvGrpSpPr/>
            <p:nvPr/>
          </p:nvGrpSpPr>
          <p:grpSpPr>
            <a:xfrm>
              <a:off x="5291665" y="3087389"/>
              <a:ext cx="3564913" cy="2716392"/>
              <a:chOff x="868502" y="1682286"/>
              <a:chExt cx="7162800" cy="5284049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68502" y="1682286"/>
                <a:ext cx="7162800" cy="2654301"/>
              </a:xfrm>
              <a:prstGeom prst="rect">
                <a:avLst/>
              </a:prstGeom>
            </p:spPr>
          </p:pic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68502" y="4312034"/>
                <a:ext cx="7162800" cy="2654301"/>
              </a:xfrm>
              <a:prstGeom prst="rect">
                <a:avLst/>
              </a:prstGeom>
            </p:spPr>
          </p:pic>
        </p:grpSp>
        <p:sp>
          <p:nvSpPr>
            <p:cNvPr id="3" name="TextBox 2"/>
            <p:cNvSpPr txBox="1"/>
            <p:nvPr/>
          </p:nvSpPr>
          <p:spPr>
            <a:xfrm>
              <a:off x="5291665" y="5482186"/>
              <a:ext cx="11765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chemeClr val="bg1"/>
                  </a:solidFill>
                </a:rPr>
                <a:t>Astrium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96782822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8901" y="1309863"/>
            <a:ext cx="4691200" cy="122441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93476" y="2826214"/>
            <a:ext cx="8227258" cy="4154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INPUT PARAMETER</a:t>
            </a:r>
          </a:p>
          <a:p>
            <a:endParaRPr lang="en-US" sz="2400" dirty="0"/>
          </a:p>
          <a:p>
            <a:r>
              <a:rPr lang="en-US" sz="2400" dirty="0" err="1"/>
              <a:t>xwidth</a:t>
            </a:r>
            <a:r>
              <a:rPr lang="en-US" sz="2400" dirty="0"/>
              <a:t>		[m]			width entry aperture</a:t>
            </a:r>
          </a:p>
          <a:p>
            <a:r>
              <a:rPr lang="en-US" sz="2400" dirty="0" err="1"/>
              <a:t>yheight</a:t>
            </a:r>
            <a:r>
              <a:rPr lang="en-US" sz="2400" dirty="0"/>
              <a:t>	[m]			height entry aperture</a:t>
            </a:r>
          </a:p>
          <a:p>
            <a:r>
              <a:rPr lang="en-US" sz="2400" dirty="0" err="1"/>
              <a:t>zdepth</a:t>
            </a:r>
            <a:r>
              <a:rPr lang="en-US" sz="2400" dirty="0"/>
              <a:t>	[m]			housing! length</a:t>
            </a:r>
          </a:p>
          <a:p>
            <a:r>
              <a:rPr lang="en-US" sz="2400" dirty="0"/>
              <a:t>length		[m]			blade length</a:t>
            </a:r>
          </a:p>
          <a:p>
            <a:r>
              <a:rPr lang="en-US" sz="2400" dirty="0"/>
              <a:t>d			[m]			blade thickness</a:t>
            </a:r>
          </a:p>
          <a:p>
            <a:r>
              <a:rPr lang="en-US" sz="2400" dirty="0"/>
              <a:t>alpha		[</a:t>
            </a:r>
            <a:r>
              <a:rPr lang="en-US" sz="2400" dirty="0" err="1"/>
              <a:t>deg</a:t>
            </a:r>
            <a:r>
              <a:rPr lang="en-US" sz="2400" dirty="0"/>
              <a:t>]		twisting angle </a:t>
            </a:r>
          </a:p>
          <a:p>
            <a:r>
              <a:rPr lang="en-US" sz="2400" dirty="0"/>
              <a:t>radius		[m]			distance rotation axis – aperture </a:t>
            </a:r>
            <a:r>
              <a:rPr lang="en-US" sz="2400" dirty="0" err="1"/>
              <a:t>centre</a:t>
            </a:r>
            <a:endParaRPr lang="en-US" sz="2400" dirty="0"/>
          </a:p>
          <a:p>
            <a:r>
              <a:rPr lang="en-US" sz="2400" dirty="0"/>
              <a:t>nu 			[Hz]		rotation speed, counterclockwise</a:t>
            </a:r>
          </a:p>
          <a:p>
            <a:r>
              <a:rPr lang="en-US" sz="2400" dirty="0" err="1"/>
              <a:t>nslit</a:t>
            </a:r>
            <a:r>
              <a:rPr lang="en-US" sz="2400" dirty="0"/>
              <a:t>		[]			number of blades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551140" y="235880"/>
            <a:ext cx="5344337" cy="6242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40639" marR="40639" indent="0" algn="l" defTabSz="449262" rtl="0" fontAlgn="auto" latinLnBrk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Times New Roman"/>
              </a:rPr>
              <a:t>VELOCITY</a:t>
            </a:r>
            <a:r>
              <a:rPr kumimoji="0" lang="en-US" sz="360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Times New Roman"/>
              </a:rPr>
              <a:t> SELECTORS</a:t>
            </a:r>
            <a:endParaRPr kumimoji="0" lang="en-US" sz="360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n-lt"/>
              <a:ea typeface="+mn-ea"/>
              <a:cs typeface="+mn-cs"/>
              <a:sym typeface="Times New Roman"/>
            </a:endParaRPr>
          </a:p>
        </p:txBody>
      </p:sp>
      <p:sp>
        <p:nvSpPr>
          <p:cNvPr id="7" name="Right Bracket 6"/>
          <p:cNvSpPr/>
          <p:nvPr/>
        </p:nvSpPr>
        <p:spPr>
          <a:xfrm>
            <a:off x="6159640" y="3703425"/>
            <a:ext cx="83078" cy="985206"/>
          </a:xfrm>
          <a:prstGeom prst="rightBracket">
            <a:avLst/>
          </a:prstGeom>
          <a:ln w="635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580034" y="3869603"/>
            <a:ext cx="12627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housing</a:t>
            </a:r>
          </a:p>
        </p:txBody>
      </p:sp>
    </p:spTree>
    <p:extLst>
      <p:ext uri="{BB962C8B-B14F-4D97-AF65-F5344CB8AC3E}">
        <p14:creationId xmlns:p14="http://schemas.microsoft.com/office/powerpoint/2010/main" val="4270996751"/>
      </p:ext>
    </p:extLst>
  </p:cSld>
  <p:clrMapOvr>
    <a:masterClrMapping/>
  </p:clrMapOvr>
  <p:transition spd="slow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577920" y="2455170"/>
            <a:ext cx="1605845" cy="571440"/>
          </a:xfrm>
          <a:prstGeom prst="roundRect">
            <a:avLst/>
          </a:prstGeom>
          <a:gradFill flip="none" rotWithShape="1">
            <a:gsLst>
              <a:gs pos="0">
                <a:srgbClr val="A603AB"/>
              </a:gs>
              <a:gs pos="21001">
                <a:srgbClr val="0819FB"/>
              </a:gs>
              <a:gs pos="35001">
                <a:srgbClr val="1A8D48"/>
              </a:gs>
              <a:gs pos="52000">
                <a:srgbClr val="FFFF00"/>
              </a:gs>
              <a:gs pos="73000">
                <a:srgbClr val="EE3F17"/>
              </a:gs>
              <a:gs pos="88000">
                <a:srgbClr val="E81766"/>
              </a:gs>
              <a:gs pos="100000">
                <a:srgbClr val="A603AB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200" dirty="0"/>
              <a:t>DISK CHOPPER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954547" y="2455170"/>
            <a:ext cx="2711801" cy="571440"/>
          </a:xfrm>
          <a:prstGeom prst="roundRect">
            <a:avLst/>
          </a:prstGeom>
          <a:gradFill flip="none" rotWithShape="1">
            <a:gsLst>
              <a:gs pos="0">
                <a:srgbClr val="A603AB"/>
              </a:gs>
              <a:gs pos="21001">
                <a:srgbClr val="0819FB"/>
              </a:gs>
              <a:gs pos="35001">
                <a:srgbClr val="1A8D48"/>
              </a:gs>
              <a:gs pos="52000">
                <a:srgbClr val="FFFF00"/>
              </a:gs>
              <a:gs pos="73000">
                <a:srgbClr val="EE3F17"/>
              </a:gs>
              <a:gs pos="88000">
                <a:srgbClr val="E81766"/>
              </a:gs>
              <a:gs pos="100000">
                <a:srgbClr val="A603AB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794" tIns="50397" rIns="100794" bIns="50397"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2914084" y="2455170"/>
            <a:ext cx="183539" cy="571440"/>
          </a:xfrm>
          <a:prstGeom prst="roundRect">
            <a:avLst/>
          </a:prstGeom>
          <a:gradFill flip="none" rotWithShape="1">
            <a:gsLst>
              <a:gs pos="0">
                <a:srgbClr val="A603AB"/>
              </a:gs>
              <a:gs pos="21001">
                <a:srgbClr val="0819FB"/>
              </a:gs>
              <a:gs pos="35001">
                <a:srgbClr val="1A8D48"/>
              </a:gs>
              <a:gs pos="52000">
                <a:srgbClr val="FFFF00"/>
              </a:gs>
              <a:gs pos="73000">
                <a:srgbClr val="EE3F17"/>
              </a:gs>
              <a:gs pos="88000">
                <a:srgbClr val="E81766"/>
              </a:gs>
              <a:gs pos="100000">
                <a:srgbClr val="A603AB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3994098" y="2455170"/>
            <a:ext cx="396919" cy="571440"/>
          </a:xfrm>
          <a:prstGeom prst="roundRect">
            <a:avLst/>
          </a:prstGeom>
          <a:gradFill flip="none" rotWithShape="1">
            <a:gsLst>
              <a:gs pos="0">
                <a:srgbClr val="A603AB"/>
              </a:gs>
              <a:gs pos="21001">
                <a:srgbClr val="0819FB"/>
              </a:gs>
              <a:gs pos="35001">
                <a:srgbClr val="1A8D48"/>
              </a:gs>
              <a:gs pos="52000">
                <a:srgbClr val="FFFF00"/>
              </a:gs>
              <a:gs pos="73000">
                <a:srgbClr val="EE3F17"/>
              </a:gs>
              <a:gs pos="88000">
                <a:srgbClr val="E81766"/>
              </a:gs>
              <a:gs pos="100000">
                <a:srgbClr val="A603AB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 flipH="1">
            <a:off x="2229484" y="1958542"/>
            <a:ext cx="45719" cy="164992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1815848" y="4332532"/>
            <a:ext cx="512712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Define time structure of the beam 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Time Of Flight (TOF) measurements</a:t>
            </a:r>
          </a:p>
        </p:txBody>
      </p:sp>
    </p:spTree>
    <p:extLst>
      <p:ext uri="{BB962C8B-B14F-4D97-AF65-F5344CB8AC3E}">
        <p14:creationId xmlns:p14="http://schemas.microsoft.com/office/powerpoint/2010/main" val="474267351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DiskChop1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359950"/>
            <a:ext cx="4823326" cy="4615425"/>
          </a:xfrm>
          <a:prstGeom prst="rect">
            <a:avLst/>
          </a:prstGeom>
        </p:spPr>
      </p:pic>
      <p:pic>
        <p:nvPicPr>
          <p:cNvPr id="75" name="r&amp;d2-2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922718" y="1700718"/>
            <a:ext cx="4216400" cy="3162300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0" y="122101"/>
            <a:ext cx="9071280" cy="796320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sz="3200" dirty="0"/>
              <a:t>DISK CHOPPER</a:t>
            </a:r>
          </a:p>
        </p:txBody>
      </p:sp>
    </p:spTree>
    <p:extLst>
      <p:ext uri="{BB962C8B-B14F-4D97-AF65-F5344CB8AC3E}">
        <p14:creationId xmlns:p14="http://schemas.microsoft.com/office/powerpoint/2010/main" val="1721567154"/>
      </p:ext>
    </p:extLst>
  </p:cSld>
  <p:clrMapOvr>
    <a:masterClrMapping/>
  </p:clrMapOvr>
  <p:transition spd="slow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4800" y="1378080"/>
            <a:ext cx="8821912" cy="60016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INPUT PARAMETER</a:t>
            </a:r>
          </a:p>
          <a:p>
            <a:r>
              <a:rPr lang="en-US" sz="2400" dirty="0"/>
              <a:t>nu 			[Hz]		frequency</a:t>
            </a:r>
          </a:p>
          <a:p>
            <a:r>
              <a:rPr lang="en-US" sz="2400" dirty="0" err="1"/>
              <a:t>yheight</a:t>
            </a:r>
            <a:r>
              <a:rPr lang="en-US" sz="2400" dirty="0"/>
              <a:t>	[m]			slit height (if 0, </a:t>
            </a:r>
            <a:r>
              <a:rPr lang="en-US" sz="2400" dirty="0" err="1"/>
              <a:t>yheight</a:t>
            </a:r>
            <a:r>
              <a:rPr lang="en-US" sz="2400" dirty="0"/>
              <a:t> = radius)</a:t>
            </a:r>
          </a:p>
          <a:p>
            <a:r>
              <a:rPr lang="en-US" sz="2400" dirty="0"/>
              <a:t>radius		[m]			disk radius</a:t>
            </a:r>
          </a:p>
          <a:p>
            <a:endParaRPr lang="en-US" sz="2400" dirty="0"/>
          </a:p>
          <a:p>
            <a:r>
              <a:rPr lang="en-US" sz="2400" dirty="0"/>
              <a:t>theta_0	[</a:t>
            </a:r>
            <a:r>
              <a:rPr lang="en-US" sz="2400" dirty="0" err="1"/>
              <a:t>deg</a:t>
            </a:r>
            <a:r>
              <a:rPr lang="en-US" sz="2400" dirty="0"/>
              <a:t>]		angular width of slits</a:t>
            </a:r>
          </a:p>
          <a:p>
            <a:r>
              <a:rPr lang="en-US" sz="2400" dirty="0" err="1"/>
              <a:t>xwidth</a:t>
            </a:r>
            <a:r>
              <a:rPr lang="en-US" sz="2400" dirty="0"/>
              <a:t>		[m]			horizontal slit width opening, beam center</a:t>
            </a:r>
          </a:p>
          <a:p>
            <a:endParaRPr lang="en-US" sz="2400" dirty="0"/>
          </a:p>
          <a:p>
            <a:r>
              <a:rPr lang="en-US" sz="2400" dirty="0"/>
              <a:t>jitter 		[s]			jitter in time phase</a:t>
            </a:r>
          </a:p>
          <a:p>
            <a:r>
              <a:rPr lang="en-US" sz="2400" dirty="0"/>
              <a:t>delay		[s]			time delay</a:t>
            </a:r>
          </a:p>
          <a:p>
            <a:r>
              <a:rPr lang="en-US" sz="2400" dirty="0"/>
              <a:t>phase		[</a:t>
            </a:r>
            <a:r>
              <a:rPr lang="en-US" sz="2400" dirty="0" err="1"/>
              <a:t>deg</a:t>
            </a:r>
            <a:r>
              <a:rPr lang="en-US" sz="2400" dirty="0"/>
              <a:t>]		angular delay, overrides time	</a:t>
            </a:r>
          </a:p>
          <a:p>
            <a:r>
              <a:rPr lang="en-US" sz="2400" dirty="0" err="1"/>
              <a:t>Isfirst</a:t>
            </a:r>
            <a:r>
              <a:rPr lang="en-US" sz="2400" dirty="0"/>
              <a:t>		[0/1]		several choppers, defines first chopper</a:t>
            </a:r>
          </a:p>
          <a:p>
            <a:r>
              <a:rPr lang="en-US" sz="2400" dirty="0" err="1"/>
              <a:t>npulse</a:t>
            </a:r>
            <a:r>
              <a:rPr lang="en-US" sz="2400" dirty="0"/>
              <a:t>		[1]			number of pulses if </a:t>
            </a:r>
            <a:r>
              <a:rPr lang="en-US" sz="2400" dirty="0" err="1"/>
              <a:t>isfirst</a:t>
            </a:r>
            <a:r>
              <a:rPr lang="en-US" sz="2400" dirty="0"/>
              <a:t>=true</a:t>
            </a:r>
          </a:p>
          <a:p>
            <a:endParaRPr lang="en-US" sz="2400" dirty="0"/>
          </a:p>
          <a:p>
            <a:r>
              <a:rPr lang="en-US" sz="2400" dirty="0"/>
              <a:t>verbose	[1]			display disk chopper </a:t>
            </a:r>
            <a:r>
              <a:rPr lang="en-US" sz="2400" dirty="0" err="1"/>
              <a:t>config</a:t>
            </a:r>
            <a:endParaRPr lang="en-US" sz="2400" dirty="0"/>
          </a:p>
          <a:p>
            <a:endParaRPr lang="en-US" sz="240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0" y="122101"/>
            <a:ext cx="9071280" cy="796320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sz="3200" dirty="0"/>
              <a:t>DISK CHOPPER</a:t>
            </a:r>
          </a:p>
        </p:txBody>
      </p:sp>
    </p:spTree>
    <p:extLst>
      <p:ext uri="{BB962C8B-B14F-4D97-AF65-F5344CB8AC3E}">
        <p14:creationId xmlns:p14="http://schemas.microsoft.com/office/powerpoint/2010/main" val="1120694293"/>
      </p:ext>
    </p:extLst>
  </p:cSld>
  <p:clrMapOvr>
    <a:masterClrMapping/>
  </p:clrMapOvr>
  <p:transition spd="slow"/>
</p:sld>
</file>

<file path=ppt/theme/theme1.xml><?xml version="1.0" encoding="utf-8"?>
<a:theme xmlns:a="http://schemas.openxmlformats.org/drawingml/2006/main" name="Bariloche-Feb-2016-Templat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Arial"/>
        <a:ea typeface="ＭＳ Ｐゴシック"/>
        <a:cs typeface="Droid Sans Fallback"/>
      </a:majorFont>
      <a:minorFont>
        <a:latin typeface="Arial"/>
        <a:ea typeface="ＭＳ Ｐゴシック"/>
        <a:cs typeface="Droid Sans Fallback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Droid Sans Fallback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Droid Sans Fallback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RNL_2018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Arial"/>
        <a:ea typeface="Arial"/>
        <a:cs typeface="Arial"/>
      </a:majorFont>
      <a:minorFont>
        <a:latin typeface="Helvetica Neue"/>
        <a:ea typeface="Helvetica Neue"/>
        <a:cs typeface="Helvetica Neue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1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1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RNL_2018" id="{F765F28D-2062-4647-91DA-83B5731E70C0}" vid="{0513A148-D1F4-5B4F-9FD3-6B28B72C7B0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2444</TotalTime>
  <Words>302</Words>
  <Application>Microsoft Macintosh PowerPoint</Application>
  <PresentationFormat>Custom</PresentationFormat>
  <Paragraphs>95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18</vt:i4>
      </vt:variant>
    </vt:vector>
  </HeadingPairs>
  <TitlesOfParts>
    <vt:vector size="27" baseType="lpstr">
      <vt:lpstr>ＭＳ Ｐゴシック</vt:lpstr>
      <vt:lpstr>Arial</vt:lpstr>
      <vt:lpstr>Droid Sans Fallback</vt:lpstr>
      <vt:lpstr>Gill Sans</vt:lpstr>
      <vt:lpstr>Helvetica Neue</vt:lpstr>
      <vt:lpstr>Times New Roman</vt:lpstr>
      <vt:lpstr>Verdana</vt:lpstr>
      <vt:lpstr>Bariloche-Feb-2016-Template</vt:lpstr>
      <vt:lpstr>ORNL_2018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DISK CHOPPER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Hints / results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Peter Willendrup</cp:lastModifiedBy>
  <cp:revision>126</cp:revision>
  <cp:lastPrinted>2016-05-31T07:28:23Z</cp:lastPrinted>
  <dcterms:modified xsi:type="dcterms:W3CDTF">2018-10-17T16:11:17Z</dcterms:modified>
</cp:coreProperties>
</file>